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charts/chart1.xml" ContentType="application/vnd.openxmlformats-officedocument.drawingml.char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charts/chart3.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Default Extension="wmf" ContentType="image/x-wmf"/>
  <Override PartName="/ppt/notesSlides/notesSlide7.xml" ContentType="application/vnd.openxmlformats-officedocument.presentationml.notesSlide+xml"/>
  <Default Extension="xlsx" ContentType="application/vnd.openxmlformats-officedocument.spreadsheetml.sheet"/>
  <Override PartName="/ppt/notesSlides/notesSlide4.xml" ContentType="application/vnd.openxmlformats-officedocument.presentationml.notesSlide+xml"/>
  <Override PartName="/ppt/notesSlides/notesSlide15.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729" r:id="rId1"/>
  </p:sldMasterIdLst>
  <p:notesMasterIdLst>
    <p:notesMasterId r:id="rId19"/>
  </p:notesMasterIdLst>
  <p:handoutMasterIdLst>
    <p:handoutMasterId r:id="rId20"/>
  </p:handoutMasterIdLst>
  <p:sldIdLst>
    <p:sldId id="256" r:id="rId2"/>
    <p:sldId id="270" r:id="rId3"/>
    <p:sldId id="268" r:id="rId4"/>
    <p:sldId id="269" r:id="rId5"/>
    <p:sldId id="257" r:id="rId6"/>
    <p:sldId id="258" r:id="rId7"/>
    <p:sldId id="259" r:id="rId8"/>
    <p:sldId id="260" r:id="rId9"/>
    <p:sldId id="263" r:id="rId10"/>
    <p:sldId id="264" r:id="rId11"/>
    <p:sldId id="265" r:id="rId12"/>
    <p:sldId id="266" r:id="rId13"/>
    <p:sldId id="267" r:id="rId14"/>
    <p:sldId id="273" r:id="rId15"/>
    <p:sldId id="271" r:id="rId16"/>
    <p:sldId id="272" r:id="rId17"/>
    <p:sldId id="274" r:id="rId1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1pPr>
    <a:lvl2pPr marL="4572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2pPr>
    <a:lvl3pPr marL="9144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3pPr>
    <a:lvl4pPr marL="13716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4pPr>
    <a:lvl5pPr marL="1828800" algn="l" rtl="0" eaLnBrk="0" fontAlgn="base" hangingPunct="0">
      <a:spcBef>
        <a:spcPct val="0"/>
      </a:spcBef>
      <a:spcAft>
        <a:spcPct val="0"/>
      </a:spcAft>
      <a:defRPr sz="2400" kern="1200">
        <a:solidFill>
          <a:schemeClr val="tx1"/>
        </a:solidFill>
        <a:latin typeface="Arial" pitchFamily="-110" charset="0"/>
        <a:ea typeface="ＭＳ Ｐゴシック" pitchFamily="-110" charset="-128"/>
        <a:cs typeface="ＭＳ Ｐゴシック" pitchFamily="-110" charset="-128"/>
      </a:defRPr>
    </a:lvl5pPr>
    <a:lvl6pPr marL="22860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6pPr>
    <a:lvl7pPr marL="27432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7pPr>
    <a:lvl8pPr marL="32004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8pPr>
    <a:lvl9pPr marL="3657600" algn="l" defTabSz="457200" rtl="0" eaLnBrk="1" latinLnBrk="0" hangingPunct="1">
      <a:defRPr sz="2400" kern="1200">
        <a:solidFill>
          <a:schemeClr val="tx1"/>
        </a:solidFill>
        <a:latin typeface="Arial" pitchFamily="-110" charset="0"/>
        <a:ea typeface="ＭＳ Ｐゴシック" pitchFamily="-110" charset="-128"/>
        <a:cs typeface="ＭＳ Ｐゴシック" pitchFamily="-110"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1D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2787"/>
    <p:restoredTop sz="90929"/>
  </p:normalViewPr>
  <p:slideViewPr>
    <p:cSldViewPr>
      <p:cViewPr varScale="1">
        <p:scale>
          <a:sx n="92" d="100"/>
          <a:sy n="92" d="100"/>
        </p:scale>
        <p:origin x="-10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notesMaster" Target="notesMasters/notesMaster1.xml"/><Relationship Id="rId20" Type="http://schemas.openxmlformats.org/officeDocument/2006/relationships/handoutMaster" Target="handoutMasters/handout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a:pPr>
            <a:r>
              <a:rPr lang="en-US"/>
              <a:t>Smoking Deaths from 1964-2004</a:t>
            </a:r>
          </a:p>
        </c:rich>
      </c:tx>
      <c:layout>
        <c:manualLayout>
          <c:xMode val="edge"/>
          <c:yMode val="edge"/>
          <c:x val="0.48005208721404"/>
          <c:y val="0.865026099925429"/>
        </c:manualLayout>
      </c:layout>
    </c:title>
    <c:view3D>
      <c:rAngAx val="1"/>
    </c:view3D>
    <c:plotArea>
      <c:layout>
        <c:manualLayout>
          <c:layoutTarget val="inner"/>
          <c:xMode val="edge"/>
          <c:yMode val="edge"/>
          <c:x val="0.182144133438805"/>
          <c:y val="0.0322147651006711"/>
          <c:w val="0.655677983757941"/>
          <c:h val="0.491599288343991"/>
        </c:manualLayout>
      </c:layout>
      <c:bar3DChart>
        <c:barDir val="col"/>
        <c:grouping val="clustered"/>
        <c:ser>
          <c:idx val="0"/>
          <c:order val="0"/>
          <c:tx>
            <c:strRef>
              <c:f>Sheet1!$B$1</c:f>
              <c:strCache>
                <c:ptCount val="1"/>
                <c:pt idx="0">
                  <c:v>Series 1</c:v>
                </c:pt>
              </c:strCache>
            </c:strRef>
          </c:tx>
          <c:cat>
            <c:strRef>
              <c:f>Sheet1!$A$2:$A$6</c:f>
              <c:strCache>
                <c:ptCount val="5"/>
                <c:pt idx="0">
                  <c:v>Cancer</c:v>
                </c:pt>
                <c:pt idx="1">
                  <c:v>CardioVascular</c:v>
                </c:pt>
                <c:pt idx="2">
                  <c:v>Respiratory Diseases</c:v>
                </c:pt>
                <c:pt idx="3">
                  <c:v>Infant Deaths</c:v>
                </c:pt>
                <c:pt idx="4">
                  <c:v>Total</c:v>
                </c:pt>
              </c:strCache>
            </c:strRef>
          </c:cat>
          <c:val>
            <c:numRef>
              <c:f>Sheet1!$B$2:$B$6</c:f>
              <c:numCache>
                <c:formatCode>#,##0</c:formatCode>
                <c:ptCount val="5"/>
                <c:pt idx="0">
                  <c:v>4.1E6</c:v>
                </c:pt>
                <c:pt idx="1">
                  <c:v>5.5E6</c:v>
                </c:pt>
                <c:pt idx="2">
                  <c:v>1.1E6</c:v>
                </c:pt>
                <c:pt idx="3">
                  <c:v>94000.0</c:v>
                </c:pt>
                <c:pt idx="4">
                  <c:v>1.2E7</c:v>
                </c:pt>
              </c:numCache>
            </c:numRef>
          </c:val>
        </c:ser>
        <c:ser>
          <c:idx val="1"/>
          <c:order val="1"/>
          <c:tx>
            <c:strRef>
              <c:f>Sheet1!$C$1</c:f>
              <c:strCache>
                <c:ptCount val="1"/>
                <c:pt idx="0">
                  <c:v>Series 2</c:v>
                </c:pt>
              </c:strCache>
            </c:strRef>
          </c:tx>
          <c:cat>
            <c:strRef>
              <c:f>Sheet1!$A$2:$A$6</c:f>
              <c:strCache>
                <c:ptCount val="5"/>
                <c:pt idx="0">
                  <c:v>Cancer</c:v>
                </c:pt>
                <c:pt idx="1">
                  <c:v>CardioVascular</c:v>
                </c:pt>
                <c:pt idx="2">
                  <c:v>Respiratory Diseases</c:v>
                </c:pt>
                <c:pt idx="3">
                  <c:v>Infant Deaths</c:v>
                </c:pt>
                <c:pt idx="4">
                  <c:v>Total</c:v>
                </c:pt>
              </c:strCache>
            </c:strRef>
          </c:cat>
          <c:val>
            <c:numRef>
              <c:f>Sheet1!$C$2:$C$6</c:f>
              <c:numCache>
                <c:formatCode>General</c:formatCode>
                <c:ptCount val="5"/>
                <c:pt idx="0">
                  <c:v>2.4</c:v>
                </c:pt>
                <c:pt idx="1">
                  <c:v>4.4</c:v>
                </c:pt>
                <c:pt idx="2">
                  <c:v>1.8</c:v>
                </c:pt>
                <c:pt idx="3">
                  <c:v>2.8</c:v>
                </c:pt>
              </c:numCache>
            </c:numRef>
          </c:val>
        </c:ser>
        <c:ser>
          <c:idx val="2"/>
          <c:order val="2"/>
          <c:tx>
            <c:strRef>
              <c:f>Sheet1!$D$1</c:f>
              <c:strCache>
                <c:ptCount val="1"/>
                <c:pt idx="0">
                  <c:v>Series 3</c:v>
                </c:pt>
              </c:strCache>
            </c:strRef>
          </c:tx>
          <c:cat>
            <c:strRef>
              <c:f>Sheet1!$A$2:$A$6</c:f>
              <c:strCache>
                <c:ptCount val="5"/>
                <c:pt idx="0">
                  <c:v>Cancer</c:v>
                </c:pt>
                <c:pt idx="1">
                  <c:v>CardioVascular</c:v>
                </c:pt>
                <c:pt idx="2">
                  <c:v>Respiratory Diseases</c:v>
                </c:pt>
                <c:pt idx="3">
                  <c:v>Infant Deaths</c:v>
                </c:pt>
                <c:pt idx="4">
                  <c:v>Total</c:v>
                </c:pt>
              </c:strCache>
            </c:strRef>
          </c:cat>
          <c:val>
            <c:numRef>
              <c:f>Sheet1!$D$2:$D$6</c:f>
              <c:numCache>
                <c:formatCode>General</c:formatCode>
                <c:ptCount val="5"/>
                <c:pt idx="0">
                  <c:v>2.0</c:v>
                </c:pt>
                <c:pt idx="1">
                  <c:v>2.0</c:v>
                </c:pt>
                <c:pt idx="2">
                  <c:v>3.0</c:v>
                </c:pt>
                <c:pt idx="3">
                  <c:v>5.0</c:v>
                </c:pt>
              </c:numCache>
            </c:numRef>
          </c:val>
        </c:ser>
        <c:shape val="box"/>
        <c:axId val="831172392"/>
        <c:axId val="831175448"/>
        <c:axId val="0"/>
      </c:bar3DChart>
      <c:catAx>
        <c:axId val="831172392"/>
        <c:scaling>
          <c:orientation val="minMax"/>
        </c:scaling>
        <c:axPos val="b"/>
        <c:tickLblPos val="nextTo"/>
        <c:crossAx val="831175448"/>
        <c:crosses val="autoZero"/>
        <c:auto val="1"/>
        <c:lblAlgn val="ctr"/>
        <c:lblOffset val="100"/>
      </c:catAx>
      <c:valAx>
        <c:axId val="831175448"/>
        <c:scaling>
          <c:orientation val="minMax"/>
          <c:max val="100000.0"/>
          <c:min val="-1.0"/>
        </c:scaling>
        <c:axPos val="l"/>
        <c:majorGridlines/>
        <c:numFmt formatCode="#,##0" sourceLinked="1"/>
        <c:tickLblPos val="nextTo"/>
        <c:crossAx val="831172392"/>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a:pPr>
            <a:r>
              <a:rPr lang="en-US"/>
              <a:t>Smoking Deaths from 1964-2004</a:t>
            </a:r>
          </a:p>
        </c:rich>
      </c:tx>
      <c:layout/>
    </c:title>
    <c:view3D>
      <c:rAngAx val="1"/>
    </c:view3D>
    <c:plotArea>
      <c:layout>
        <c:manualLayout>
          <c:layoutTarget val="inner"/>
          <c:xMode val="edge"/>
          <c:yMode val="edge"/>
          <c:x val="0.182144133438805"/>
          <c:y val="0.0322147651006711"/>
          <c:w val="0.655677983757941"/>
          <c:h val="0.491599288343991"/>
        </c:manualLayout>
      </c:layout>
      <c:bar3DChart>
        <c:barDir val="col"/>
        <c:grouping val="clustered"/>
        <c:ser>
          <c:idx val="0"/>
          <c:order val="0"/>
          <c:tx>
            <c:strRef>
              <c:f>Sheet1!$B$1</c:f>
              <c:strCache>
                <c:ptCount val="1"/>
                <c:pt idx="0">
                  <c:v>Series 1</c:v>
                </c:pt>
              </c:strCache>
            </c:strRef>
          </c:tx>
          <c:cat>
            <c:strRef>
              <c:f>Sheet1!$A$2:$A$6</c:f>
              <c:strCache>
                <c:ptCount val="5"/>
                <c:pt idx="0">
                  <c:v>Cancer</c:v>
                </c:pt>
                <c:pt idx="1">
                  <c:v>CardioVascular</c:v>
                </c:pt>
                <c:pt idx="2">
                  <c:v>Respiratory Diseases</c:v>
                </c:pt>
                <c:pt idx="3">
                  <c:v>Infant Deaths</c:v>
                </c:pt>
                <c:pt idx="4">
                  <c:v>Total</c:v>
                </c:pt>
              </c:strCache>
            </c:strRef>
          </c:cat>
          <c:val>
            <c:numRef>
              <c:f>Sheet1!$B$2:$B$6</c:f>
              <c:numCache>
                <c:formatCode>#,##0</c:formatCode>
                <c:ptCount val="5"/>
                <c:pt idx="0">
                  <c:v>4.1E6</c:v>
                </c:pt>
                <c:pt idx="1">
                  <c:v>5.5E6</c:v>
                </c:pt>
                <c:pt idx="2">
                  <c:v>1.1E6</c:v>
                </c:pt>
                <c:pt idx="3">
                  <c:v>94000.0</c:v>
                </c:pt>
                <c:pt idx="4">
                  <c:v>1.2E7</c:v>
                </c:pt>
              </c:numCache>
            </c:numRef>
          </c:val>
        </c:ser>
        <c:ser>
          <c:idx val="1"/>
          <c:order val="1"/>
          <c:tx>
            <c:strRef>
              <c:f>Sheet1!$C$1</c:f>
              <c:strCache>
                <c:ptCount val="1"/>
                <c:pt idx="0">
                  <c:v>Series 2</c:v>
                </c:pt>
              </c:strCache>
            </c:strRef>
          </c:tx>
          <c:cat>
            <c:strRef>
              <c:f>Sheet1!$A$2:$A$6</c:f>
              <c:strCache>
                <c:ptCount val="5"/>
                <c:pt idx="0">
                  <c:v>Cancer</c:v>
                </c:pt>
                <c:pt idx="1">
                  <c:v>CardioVascular</c:v>
                </c:pt>
                <c:pt idx="2">
                  <c:v>Respiratory Diseases</c:v>
                </c:pt>
                <c:pt idx="3">
                  <c:v>Infant Deaths</c:v>
                </c:pt>
                <c:pt idx="4">
                  <c:v>Total</c:v>
                </c:pt>
              </c:strCache>
            </c:strRef>
          </c:cat>
          <c:val>
            <c:numRef>
              <c:f>Sheet1!$C$2:$C$6</c:f>
              <c:numCache>
                <c:formatCode>General</c:formatCode>
                <c:ptCount val="5"/>
                <c:pt idx="0">
                  <c:v>2.4</c:v>
                </c:pt>
                <c:pt idx="1">
                  <c:v>4.4</c:v>
                </c:pt>
                <c:pt idx="2">
                  <c:v>1.8</c:v>
                </c:pt>
                <c:pt idx="3">
                  <c:v>2.8</c:v>
                </c:pt>
              </c:numCache>
            </c:numRef>
          </c:val>
        </c:ser>
        <c:ser>
          <c:idx val="2"/>
          <c:order val="2"/>
          <c:tx>
            <c:strRef>
              <c:f>Sheet1!$D$1</c:f>
              <c:strCache>
                <c:ptCount val="1"/>
                <c:pt idx="0">
                  <c:v>Series 3</c:v>
                </c:pt>
              </c:strCache>
            </c:strRef>
          </c:tx>
          <c:cat>
            <c:strRef>
              <c:f>Sheet1!$A$2:$A$6</c:f>
              <c:strCache>
                <c:ptCount val="5"/>
                <c:pt idx="0">
                  <c:v>Cancer</c:v>
                </c:pt>
                <c:pt idx="1">
                  <c:v>CardioVascular</c:v>
                </c:pt>
                <c:pt idx="2">
                  <c:v>Respiratory Diseases</c:v>
                </c:pt>
                <c:pt idx="3">
                  <c:v>Infant Deaths</c:v>
                </c:pt>
                <c:pt idx="4">
                  <c:v>Total</c:v>
                </c:pt>
              </c:strCache>
            </c:strRef>
          </c:cat>
          <c:val>
            <c:numRef>
              <c:f>Sheet1!$D$2:$D$6</c:f>
              <c:numCache>
                <c:formatCode>General</c:formatCode>
                <c:ptCount val="5"/>
                <c:pt idx="0">
                  <c:v>2.0</c:v>
                </c:pt>
                <c:pt idx="1">
                  <c:v>2.0</c:v>
                </c:pt>
                <c:pt idx="2">
                  <c:v>3.0</c:v>
                </c:pt>
                <c:pt idx="3">
                  <c:v>5.0</c:v>
                </c:pt>
              </c:numCache>
            </c:numRef>
          </c:val>
        </c:ser>
        <c:shape val="box"/>
        <c:axId val="831268776"/>
        <c:axId val="831271832"/>
        <c:axId val="0"/>
      </c:bar3DChart>
      <c:catAx>
        <c:axId val="831268776"/>
        <c:scaling>
          <c:orientation val="minMax"/>
        </c:scaling>
        <c:axPos val="b"/>
        <c:tickLblPos val="nextTo"/>
        <c:crossAx val="831271832"/>
        <c:crosses val="autoZero"/>
        <c:auto val="1"/>
        <c:lblAlgn val="ctr"/>
        <c:lblOffset val="100"/>
      </c:catAx>
      <c:valAx>
        <c:axId val="831271832"/>
        <c:scaling>
          <c:orientation val="minMax"/>
        </c:scaling>
        <c:axPos val="l"/>
        <c:majorGridlines/>
        <c:numFmt formatCode="#,##0" sourceLinked="1"/>
        <c:tickLblPos val="nextTo"/>
        <c:crossAx val="831268776"/>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title>
      <c:tx>
        <c:rich>
          <a:bodyPr/>
          <a:lstStyle/>
          <a:p>
            <a:pPr>
              <a:defRPr/>
            </a:pPr>
            <a:r>
              <a:rPr lang="en-US"/>
              <a:t>Smoking Deaths compared to all US deaths 1964-2004</a:t>
            </a:r>
          </a:p>
        </c:rich>
      </c:tx>
      <c:layout/>
    </c:title>
    <c:view3D>
      <c:rAngAx val="1"/>
    </c:view3D>
    <c:plotArea>
      <c:layout>
        <c:manualLayout>
          <c:layoutTarget val="inner"/>
          <c:xMode val="edge"/>
          <c:yMode val="edge"/>
          <c:x val="0.197140376431655"/>
          <c:y val="0.222639586159113"/>
          <c:w val="0.529690007982434"/>
          <c:h val="0.340037461760233"/>
        </c:manualLayout>
      </c:layout>
      <c:bar3DChart>
        <c:barDir val="col"/>
        <c:grouping val="clustered"/>
        <c:ser>
          <c:idx val="0"/>
          <c:order val="0"/>
          <c:tx>
            <c:strRef>
              <c:f>Sheet1!$B$1</c:f>
              <c:strCache>
                <c:ptCount val="1"/>
                <c:pt idx="0">
                  <c:v>Smoking Deaths</c:v>
                </c:pt>
              </c:strCache>
            </c:strRef>
          </c:tx>
          <c:cat>
            <c:strRef>
              <c:f>Sheet1!$A$2:$A$7</c:f>
              <c:strCache>
                <c:ptCount val="6"/>
                <c:pt idx="0">
                  <c:v>Cancer</c:v>
                </c:pt>
                <c:pt idx="1">
                  <c:v>CardioVascular</c:v>
                </c:pt>
                <c:pt idx="2">
                  <c:v>Respiratory Diseases</c:v>
                </c:pt>
                <c:pt idx="3">
                  <c:v>Infant Deaths</c:v>
                </c:pt>
                <c:pt idx="4">
                  <c:v>Total Smoking Deaths</c:v>
                </c:pt>
                <c:pt idx="5">
                  <c:v>Total US Deaths</c:v>
                </c:pt>
              </c:strCache>
            </c:strRef>
          </c:cat>
          <c:val>
            <c:numRef>
              <c:f>Sheet1!$B$2:$B$7</c:f>
              <c:numCache>
                <c:formatCode>#,##0</c:formatCode>
                <c:ptCount val="6"/>
                <c:pt idx="0">
                  <c:v>4.1E6</c:v>
                </c:pt>
                <c:pt idx="1">
                  <c:v>5.5E6</c:v>
                </c:pt>
                <c:pt idx="2">
                  <c:v>1.1E6</c:v>
                </c:pt>
                <c:pt idx="3">
                  <c:v>94000.0</c:v>
                </c:pt>
                <c:pt idx="4">
                  <c:v>1.2E7</c:v>
                </c:pt>
              </c:numCache>
            </c:numRef>
          </c:val>
        </c:ser>
        <c:ser>
          <c:idx val="1"/>
          <c:order val="1"/>
          <c:tx>
            <c:strRef>
              <c:f>Sheet1!$C$1</c:f>
              <c:strCache>
                <c:ptCount val="1"/>
                <c:pt idx="0">
                  <c:v>All Deaths</c:v>
                </c:pt>
              </c:strCache>
            </c:strRef>
          </c:tx>
          <c:cat>
            <c:strRef>
              <c:f>Sheet1!$A$2:$A$7</c:f>
              <c:strCache>
                <c:ptCount val="6"/>
                <c:pt idx="0">
                  <c:v>Cancer</c:v>
                </c:pt>
                <c:pt idx="1">
                  <c:v>CardioVascular</c:v>
                </c:pt>
                <c:pt idx="2">
                  <c:v>Respiratory Diseases</c:v>
                </c:pt>
                <c:pt idx="3">
                  <c:v>Infant Deaths</c:v>
                </c:pt>
                <c:pt idx="4">
                  <c:v>Total Smoking Deaths</c:v>
                </c:pt>
                <c:pt idx="5">
                  <c:v>Total US Deaths</c:v>
                </c:pt>
              </c:strCache>
            </c:strRef>
          </c:cat>
          <c:val>
            <c:numRef>
              <c:f>Sheet1!$C$2:$C$7</c:f>
              <c:numCache>
                <c:formatCode>General</c:formatCode>
                <c:ptCount val="6"/>
                <c:pt idx="5" formatCode="#,##0">
                  <c:v>1.0E8</c:v>
                </c:pt>
              </c:numCache>
            </c:numRef>
          </c:val>
        </c:ser>
        <c:ser>
          <c:idx val="2"/>
          <c:order val="2"/>
          <c:tx>
            <c:strRef>
              <c:f>Sheet1!$D$1</c:f>
              <c:strCache>
                <c:ptCount val="1"/>
                <c:pt idx="0">
                  <c:v>Column1</c:v>
                </c:pt>
              </c:strCache>
            </c:strRef>
          </c:tx>
          <c:cat>
            <c:strRef>
              <c:f>Sheet1!$A$2:$A$7</c:f>
              <c:strCache>
                <c:ptCount val="6"/>
                <c:pt idx="0">
                  <c:v>Cancer</c:v>
                </c:pt>
                <c:pt idx="1">
                  <c:v>CardioVascular</c:v>
                </c:pt>
                <c:pt idx="2">
                  <c:v>Respiratory Diseases</c:v>
                </c:pt>
                <c:pt idx="3">
                  <c:v>Infant Deaths</c:v>
                </c:pt>
                <c:pt idx="4">
                  <c:v>Total Smoking Deaths</c:v>
                </c:pt>
                <c:pt idx="5">
                  <c:v>Total US Deaths</c:v>
                </c:pt>
              </c:strCache>
            </c:strRef>
          </c:cat>
          <c:val>
            <c:numRef>
              <c:f>Sheet1!$D$2:$D$7</c:f>
              <c:numCache>
                <c:formatCode>General</c:formatCode>
                <c:ptCount val="6"/>
              </c:numCache>
            </c:numRef>
          </c:val>
        </c:ser>
        <c:shape val="box"/>
        <c:axId val="831334760"/>
        <c:axId val="831337816"/>
        <c:axId val="0"/>
      </c:bar3DChart>
      <c:catAx>
        <c:axId val="831334760"/>
        <c:scaling>
          <c:orientation val="minMax"/>
        </c:scaling>
        <c:axPos val="b"/>
        <c:tickLblPos val="nextTo"/>
        <c:crossAx val="831337816"/>
        <c:crosses val="autoZero"/>
        <c:auto val="1"/>
        <c:lblAlgn val="ctr"/>
        <c:lblOffset val="100"/>
      </c:catAx>
      <c:valAx>
        <c:axId val="831337816"/>
        <c:scaling>
          <c:orientation val="minMax"/>
        </c:scaling>
        <c:axPos val="l"/>
        <c:majorGridlines/>
        <c:numFmt formatCode="#,##0" sourceLinked="1"/>
        <c:tickLblPos val="nextTo"/>
        <c:crossAx val="831334760"/>
        <c:crosses val="autoZero"/>
        <c:crossBetween val="between"/>
      </c:valAx>
    </c:plotArea>
    <c:legend>
      <c:legendPos val="r"/>
      <c:legendEntry>
        <c:idx val="2"/>
        <c:delete val="1"/>
      </c:legendEntry>
      <c:layout/>
    </c:legend>
    <c:plotVisOnly val="1"/>
  </c:chart>
  <c:txPr>
    <a:bodyPr/>
    <a:lstStyle/>
    <a:p>
      <a:pPr>
        <a:defRPr sz="1800"/>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91BA633-8AA1-224B-9A07-D0EA7274E150}" type="datetimeFigureOut">
              <a:rPr lang="en-US" smtClean="0"/>
              <a:pPr/>
              <a:t>1/24/10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BBA9BD-EF7B-D441-AAED-6B723D40E35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98379F0-3801-6F43-91CE-EBB39F21BEF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110" charset="0"/>
        <a:ea typeface="ＭＳ Ｐゴシック" pitchFamily="-110" charset="-128"/>
        <a:cs typeface="ＭＳ Ｐゴシック" pitchFamily="-110" charset="-128"/>
      </a:defRPr>
    </a:lvl1pPr>
    <a:lvl2pPr marL="457200" algn="l" rtl="0" fontAlgn="base">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fontAlgn="base">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fontAlgn="base">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fontAlgn="base">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3" Type="http://schemas.openxmlformats.org/officeDocument/2006/relationships/hyperlink" Target="http://www.drugabuse.gov/Infofacts/tobacco.html%23anchor" TargetMode="Externa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3" Type="http://schemas.openxmlformats.org/officeDocument/2006/relationships/hyperlink" Target="http://www.drugabuse.gov/Infofacts/tobacco.html%23anchor" TargetMode="Externa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3" Type="http://schemas.openxmlformats.org/officeDocument/2006/relationships/hyperlink" Target="http://www.drugabuse.gov/Infofacts/tobacco.html%23anchor" TargetMode="Externa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DB6884-550B-5A4B-A9EE-C0B32E1672BA}" type="slidenum">
              <a:rPr lang="en-US"/>
              <a:pPr/>
              <a:t>1</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dirty="0" err="1" smtClean="0"/>
              <a:t>Brightman</a:t>
            </a:r>
            <a:r>
              <a:rPr lang="en-US" baseline="0" dirty="0" smtClean="0"/>
              <a:t> and Bray have a very good presentation on satire. Please be sure to check out their information. The citation is below. </a:t>
            </a:r>
          </a:p>
          <a:p>
            <a:endParaRPr lang="en-US" baseline="0" dirty="0" smtClean="0"/>
          </a:p>
          <a:p>
            <a:endParaRPr lang="en-US" baseline="0" dirty="0" smtClean="0"/>
          </a:p>
          <a:p>
            <a:r>
              <a:rPr lang="en-US" baseline="0" dirty="0" smtClean="0"/>
              <a:t>Wolf had a great presentation on arguing techniques. </a:t>
            </a:r>
          </a:p>
          <a:p>
            <a:endParaRPr lang="en-US" baseline="0" dirty="0" smtClean="0"/>
          </a:p>
          <a:p>
            <a:r>
              <a:rPr lang="en-US" baseline="0" dirty="0" smtClean="0"/>
              <a:t>The OWL is just a great site in general. Please check out their website for all kinds of great information. </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A9CC00-7847-9147-88DC-AB36B9BA3B17}" type="slidenum">
              <a:rPr lang="en-US"/>
              <a:pPr/>
              <a:t>10</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dirty="0" smtClean="0"/>
              <a:t>Hyperbole is a way</a:t>
            </a:r>
            <a:r>
              <a:rPr lang="en-US" baseline="0" dirty="0" smtClean="0"/>
              <a:t> to make things seem bigger than they are. This is especially effective when trying to make something seem outrageous. </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87752-FEC5-EF40-A41E-5872CCF650B7}" type="slidenum">
              <a:rPr lang="en-US"/>
              <a:pPr/>
              <a:t>11</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dirty="0" smtClean="0"/>
              <a:t>In </a:t>
            </a:r>
            <a:r>
              <a:rPr lang="en-US" u="sng" dirty="0" smtClean="0"/>
              <a:t>Thank</a:t>
            </a:r>
            <a:r>
              <a:rPr lang="en-US" u="sng" baseline="0" dirty="0" smtClean="0"/>
              <a:t> You for Smoking</a:t>
            </a:r>
            <a:r>
              <a:rPr lang="en-US" u="none" baseline="0" dirty="0" smtClean="0"/>
              <a:t> at the end of the movie, Nick says that smoking cigarettes is just like eating cheese or riding on a plane. He juxtaposes these activities as if the risks inherent in each were the same when in fact they are not. </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D1503A-2D29-ED40-90FB-1473B17D76B0}" type="slidenum">
              <a:rPr lang="en-US"/>
              <a:pPr/>
              <a:t>12</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t>We’ve already discussed why it’s important to find some common ground, and you need to research both sides of a topic to be able to do so.  Often, it’s tempting to only research the side of the topic for which we’re arguing. However, if you’re going to be persuasive and sound educated about the topic, you’ll need to be able to address the opposing viewpoint.  Also, when writing a persuasive essay, you’ll often need to include a counterargument; this is the section in which you can acknowledge and then refute major arguments made by the opposing viewpoint.  Being able to predict what arguments a reader might make against you will give the opportunity to disarm these readers ahead of time.  This is why it’s so important to think about your audience before you start writing.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1D128C-0EEE-7A4A-96CF-46D285C8FD86}" type="slidenum">
              <a:rPr lang="en-US"/>
              <a:pPr/>
              <a:t>13</a:t>
            </a:fld>
            <a:endParaRPr lang="en-U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It might be tempting to use only certain parts of information to support your argument, especially if you’re having a hard time finding sources to support your stance on a topic.  Doing so, however, is unethical.  You are not presenting accurate information to your audience, and if your reader decides to further read your cited source, you will quickly lose credibility when they discover your dishonesty.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pitchFamily="-110" charset="0"/>
                <a:ea typeface="ＭＳ Ｐゴシック" pitchFamily="-110" charset="-128"/>
                <a:cs typeface="ＭＳ Ｐゴシック" pitchFamily="-110" charset="-128"/>
              </a:rPr>
              <a:t>Tobacco use is the leading preventable cause of disease, disability, and death in the United States. Between 1964 and 2004, cigarette smoking caused an estimated 12 million deaths, including 4.1 million deaths from cancer, 5.5 million deaths from cardiovascular diseases, 1.1 million deaths from respiratory diseases, and 94,000 infant deaths related to mothers smoking during pregnancy. </a:t>
            </a:r>
            <a:r>
              <a:rPr lang="en-US" sz="1200" kern="1200" baseline="30000" dirty="0" smtClean="0">
                <a:solidFill>
                  <a:schemeClr val="tx1"/>
                </a:solidFill>
                <a:latin typeface="Arial" pitchFamily="-110" charset="0"/>
                <a:ea typeface="ＭＳ Ｐゴシック" pitchFamily="-110" charset="-128"/>
                <a:cs typeface="ＭＳ Ｐゴシック" pitchFamily="-110" charset="-128"/>
                <a:hlinkClick r:id="rId3"/>
              </a:rPr>
              <a:t>1 According to the Centers for Disease Control and Prevention (CDC), cigarette smoking results in more than 400,000 premature deaths in the United States each year—about 1 in every 5 U.S. deaths.2</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http://</a:t>
            </a:r>
            <a:r>
              <a:rPr lang="en-US" sz="1200" kern="1200" baseline="30000" dirty="0" err="1" smtClean="0">
                <a:solidFill>
                  <a:schemeClr val="tx1"/>
                </a:solidFill>
                <a:latin typeface="Arial" pitchFamily="-110" charset="0"/>
                <a:ea typeface="ＭＳ Ｐゴシック" pitchFamily="-110" charset="-128"/>
                <a:cs typeface="ＭＳ Ｐゴシック" pitchFamily="-110" charset="-128"/>
              </a:rPr>
              <a:t>www.drugabuse.gov/Infofacts/tobacco.html</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pitchFamily="-110" charset="0"/>
                <a:ea typeface="ＭＳ Ｐゴシック" pitchFamily="-110" charset="-128"/>
                <a:cs typeface="ＭＳ Ｐゴシック" pitchFamily="-110" charset="-128"/>
              </a:rPr>
              <a:t>Tobacco use is the leading preventable cause of disease, disability, and death in the United States. Between 1964 and 2004, cigarette smoking caused an estimated 12 million deaths, including 4.1 million deaths from cancer, 5.5 million deaths from cardiovascular diseases, 1.1 million deaths from respiratory diseases, and 94,000 infant deaths related to mothers smoking during pregnancy. </a:t>
            </a:r>
            <a:r>
              <a:rPr lang="en-US" sz="1200" kern="1200" baseline="30000" dirty="0" smtClean="0">
                <a:solidFill>
                  <a:schemeClr val="tx1"/>
                </a:solidFill>
                <a:latin typeface="Arial" pitchFamily="-110" charset="0"/>
                <a:ea typeface="ＭＳ Ｐゴシック" pitchFamily="-110" charset="-128"/>
                <a:cs typeface="ＭＳ Ｐゴシック" pitchFamily="-110" charset="-128"/>
                <a:hlinkClick r:id="rId3"/>
              </a:rPr>
              <a:t>1 According to the Centers for Disease Control and Prevention (CDC), cigarette smoking results in more than 400,000 premature deaths in the United States each year—about 1 in every 5 U.S. deaths.2</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http://</a:t>
            </a:r>
            <a:r>
              <a:rPr lang="en-US" sz="1200" kern="1200" baseline="30000" dirty="0" err="1" smtClean="0">
                <a:solidFill>
                  <a:schemeClr val="tx1"/>
                </a:solidFill>
                <a:latin typeface="Arial" pitchFamily="-110" charset="0"/>
                <a:ea typeface="ＭＳ Ｐゴシック" pitchFamily="-110" charset="-128"/>
                <a:cs typeface="ＭＳ Ｐゴシック" pitchFamily="-110" charset="-128"/>
              </a:rPr>
              <a:t>www.drugabuse.gov/Infofacts/tobacco.html</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pitchFamily="-110" charset="0"/>
                <a:ea typeface="ＭＳ Ｐゴシック" pitchFamily="-110" charset="-128"/>
                <a:cs typeface="ＭＳ Ｐゴシック" pitchFamily="-110" charset="-128"/>
              </a:rPr>
              <a:t>Tobacco use is the leading preventable cause of disease, disability, and death in the United States. Between 1964 and 2004, cigarette smoking caused an estimated 12 million deaths, including 4.1 million deaths from cancer, 5.5 million deaths from cardiovascular diseases, 1.1 million deaths from respiratory diseases, and 94,000 infant deaths related to mothers smoking during pregnancy.  </a:t>
            </a:r>
            <a:r>
              <a:rPr lang="en-US" sz="1200" kern="1200" baseline="30000" dirty="0" smtClean="0">
                <a:solidFill>
                  <a:schemeClr val="tx1"/>
                </a:solidFill>
                <a:latin typeface="Arial" pitchFamily="-110" charset="0"/>
                <a:ea typeface="ＭＳ Ｐゴシック" pitchFamily="-110" charset="-128"/>
                <a:cs typeface="ＭＳ Ｐゴシック" pitchFamily="-110" charset="-128"/>
                <a:hlinkClick r:id="rId3"/>
              </a:rPr>
              <a:t>1 According to the Centers for Disease Control and Prevention (CDC), cigarette smoking results in more than 400,000 premature deaths in the United States each year—about 1 in every 5 U.S. deaths.2</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http://</a:t>
            </a:r>
            <a:r>
              <a:rPr lang="en-US" sz="1200" kern="1200" baseline="30000" dirty="0" err="1" smtClean="0">
                <a:solidFill>
                  <a:schemeClr val="tx1"/>
                </a:solidFill>
                <a:latin typeface="Arial" pitchFamily="-110" charset="0"/>
                <a:ea typeface="ＭＳ Ｐゴシック" pitchFamily="-110" charset="-128"/>
                <a:cs typeface="ＭＳ Ｐゴシック" pitchFamily="-110" charset="-128"/>
              </a:rPr>
              <a:t>www.drugabuse.gov/Infofacts/tobacco.html</a:t>
            </a:r>
            <a:r>
              <a:rPr lang="en-US" sz="1200" kern="1200" baseline="30000" dirty="0" smtClean="0">
                <a:solidFill>
                  <a:schemeClr val="tx1"/>
                </a:solidFill>
                <a:latin typeface="Arial" pitchFamily="-110" charset="0"/>
                <a:ea typeface="ＭＳ Ｐゴシック" pitchFamily="-110" charset="-128"/>
                <a:cs typeface="ＭＳ Ｐゴシック" pitchFamily="-110" charset="-128"/>
              </a:rPr>
              <a:t> </a:t>
            </a:r>
          </a:p>
          <a:p>
            <a:endParaRPr lang="en-US" sz="1200" kern="1200" baseline="30000" dirty="0" smtClean="0">
              <a:solidFill>
                <a:schemeClr val="tx1"/>
              </a:solidFill>
              <a:latin typeface="Arial" pitchFamily="-110" charset="0"/>
              <a:ea typeface="ＭＳ Ｐゴシック" pitchFamily="-110" charset="-128"/>
              <a:cs typeface="ＭＳ Ｐゴシック" pitchFamily="-110" charset="-128"/>
            </a:endParaRPr>
          </a:p>
          <a:p>
            <a:r>
              <a:rPr lang="en-US" sz="1200" kern="1200" baseline="30000" dirty="0" smtClean="0">
                <a:solidFill>
                  <a:schemeClr val="tx1"/>
                </a:solidFill>
                <a:latin typeface="Arial" pitchFamily="-110" charset="0"/>
                <a:ea typeface="ＭＳ Ｐゴシック" pitchFamily="-110" charset="-128"/>
                <a:cs typeface="ＭＳ Ｐゴシック" pitchFamily="-110" charset="-128"/>
              </a:rPr>
              <a:t>At an average death toll of 2.5 million in the US of all causes averaged out over</a:t>
            </a:r>
            <a:r>
              <a:rPr lang="en-US" sz="1200" kern="1200" baseline="0" dirty="0" smtClean="0">
                <a:solidFill>
                  <a:schemeClr val="tx1"/>
                </a:solidFill>
                <a:latin typeface="Arial" pitchFamily="-110" charset="0"/>
                <a:ea typeface="ＭＳ Ｐゴシック" pitchFamily="-110" charset="-128"/>
                <a:cs typeface="ＭＳ Ｐゴシック" pitchFamily="-110" charset="-128"/>
              </a:rPr>
              <a:t> 40 years, this is what the chart would look like.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video was found on YouTube. It is the review of</a:t>
            </a:r>
            <a:r>
              <a:rPr lang="en-US" baseline="0" dirty="0" smtClean="0"/>
              <a:t> </a:t>
            </a:r>
            <a:r>
              <a:rPr lang="en-US" u="sng" baseline="0" dirty="0" smtClean="0"/>
              <a:t>Thank You for Smoking</a:t>
            </a:r>
            <a:r>
              <a:rPr lang="en-US" u="none" baseline="0" dirty="0" smtClean="0"/>
              <a:t> from Ebert.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that we are clear about the educational purposes of watching this movie in class, please pay attention to the list on the slide. We will be discussing each in turn.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of these techniques are ways that one can convince others. Sometimes</a:t>
            </a:r>
            <a:r>
              <a:rPr lang="en-US" baseline="0" dirty="0" smtClean="0"/>
              <a:t> lobbyists are given a bad wrap for the way that they convince others to do things, but the roe that they play is important. This is especially true in light of the Supreme Court ruling in January of 2010 that allows corporations to donate to candidates without caps. These other advertising techniques are presented in the movie or talked about indirectly throughout. Pay attention to all of these types of advertising as they are all ways that companies and individuals attempt to gain favor with their intended audience or take the focus away from realities that they might not want to face. </a:t>
            </a:r>
            <a:endParaRPr lang="en-US" dirty="0"/>
          </a:p>
        </p:txBody>
      </p:sp>
      <p:sp>
        <p:nvSpPr>
          <p:cNvPr id="4" name="Slide Number Placeholder 3"/>
          <p:cNvSpPr>
            <a:spLocks noGrp="1"/>
          </p:cNvSpPr>
          <p:nvPr>
            <p:ph type="sldNum" sz="quarter" idx="10"/>
          </p:nvPr>
        </p:nvSpPr>
        <p:spPr/>
        <p:txBody>
          <a:bodyPr/>
          <a:lstStyle/>
          <a:p>
            <a:fld id="{C98379F0-3801-6F43-91CE-EBB39F21BEF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F6388B-5C3D-0F47-BA0A-6A2F4D0E0598}" type="slidenum">
              <a:rPr lang="en-US"/>
              <a:pPr/>
              <a:t>5</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dirty="0" smtClean="0"/>
              <a:t>This is an overall kind of persuasive technique</a:t>
            </a:r>
            <a:r>
              <a:rPr lang="en-US" baseline="0" dirty="0" smtClean="0"/>
              <a:t> where one can make a point through use of irony, wit, or sarcasm. Usually the message of the piece is the opposite of what the piece says. </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6DB0C-0FA0-AB43-BA65-914DA7843672}" type="slidenum">
              <a:rPr lang="en-US"/>
              <a:pPr/>
              <a:t>6</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41BD43-5094-094A-A92F-EE128625BB35}" type="slidenum">
              <a:rPr lang="en-US"/>
              <a:pPr/>
              <a:t>7</a:t>
            </a:fld>
            <a:endParaRPr lang="en-US"/>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C46206-EAD9-7D47-BA87-97E5E507C035}" type="slidenum">
              <a:rPr lang="en-US"/>
              <a:pPr/>
              <a:t>8</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B6EA39-9032-B34F-9C0B-59A4986BE4EF}" type="slidenum">
              <a:rPr lang="en-US"/>
              <a:pPr/>
              <a:t>9</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smtClean="0"/>
              <a:t>This is where you say the opposite of what you mean. People</a:t>
            </a:r>
            <a:r>
              <a:rPr lang="en-US" baseline="0" dirty="0" smtClean="0"/>
              <a:t> often use sarcasm to make fun of others. This is also a technique that requires that the audience can tell the true intention of the comments being made. If not, the intention will be lost on the audience.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12" name="Picture 11" descr="ticket7R.png"/>
          <p:cNvPicPr>
            <a:picLocks noChangeAspect="1"/>
          </p:cNvPicPr>
          <p:nvPr/>
        </p:nvPicPr>
        <p:blipFill>
          <a:blip r:embed="rId2" cstate="print"/>
          <a:stretch>
            <a:fillRect/>
          </a:stretch>
        </p:blipFill>
        <p:spPr>
          <a:xfrm rot="1082531">
            <a:off x="5549163" y="1756449"/>
            <a:ext cx="1097280" cy="556207"/>
          </a:xfrm>
          <a:prstGeom prst="rect">
            <a:avLst/>
          </a:prstGeom>
        </p:spPr>
      </p:pic>
      <p:pic>
        <p:nvPicPr>
          <p:cNvPr id="13" name="Picture 12" descr="ticket8R.png"/>
          <p:cNvPicPr>
            <a:picLocks noChangeAspect="1"/>
          </p:cNvPicPr>
          <p:nvPr/>
        </p:nvPicPr>
        <p:blipFill>
          <a:blip r:embed="rId3" cstate="print"/>
          <a:stretch>
            <a:fillRect/>
          </a:stretch>
        </p:blipFill>
        <p:spPr>
          <a:xfrm rot="20712257">
            <a:off x="5383242" y="2155148"/>
            <a:ext cx="1097280" cy="556207"/>
          </a:xfrm>
          <a:prstGeom prst="rect">
            <a:avLst/>
          </a:prstGeom>
        </p:spPr>
      </p:pic>
      <p:sp>
        <p:nvSpPr>
          <p:cNvPr id="2" name="Title 1"/>
          <p:cNvSpPr>
            <a:spLocks noGrp="1"/>
          </p:cNvSpPr>
          <p:nvPr>
            <p:ph type="ctrTitle"/>
          </p:nvPr>
        </p:nvSpPr>
        <p:spPr>
          <a:xfrm>
            <a:off x="685800" y="4270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85800" y="5257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a:p>
        </p:txBody>
      </p:sp>
      <p:pic>
        <p:nvPicPr>
          <p:cNvPr id="11" name="Picture 10" descr="42-16393499.png"/>
          <p:cNvPicPr>
            <a:picLocks noChangeAspect="1"/>
          </p:cNvPicPr>
          <p:nvPr/>
        </p:nvPicPr>
        <p:blipFill>
          <a:blip r:embed="rId4"/>
          <a:stretch>
            <a:fillRect/>
          </a:stretch>
        </p:blipFill>
        <p:spPr>
          <a:xfrm>
            <a:off x="2516386" y="304800"/>
            <a:ext cx="3427214" cy="43434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FD445-B3D5-274E-BD9F-11F8B5D16BB5}" type="slidenum">
              <a:rPr lang="en-US" smtClean="0"/>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FD03C-07F7-B141-9FB7-CE49A002DDEC}" type="slidenum">
              <a:rPr lang="en-US" smtClean="0"/>
              <a:pPr/>
              <a:t>‹#›</a:t>
            </a:fld>
            <a:endParaRPr lang="en-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FD03C-07F7-B141-9FB7-CE49A002DDEC}"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E39052-651C-DB4F-A1C6-0E9AE1842BF8}" type="slidenum">
              <a:rPr lang="en-US" smtClean="0"/>
              <a:pPr/>
              <a:t>‹#›</a:t>
            </a:fld>
            <a:endParaRPr lang="en-US"/>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C0C4B-45BA-2140-9674-DD536BAFC853}" type="slidenum">
              <a:rPr lang="en-US" smtClean="0"/>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1604A5-B5F0-474A-87FC-770334A08E83}" type="slidenum">
              <a:rPr lang="en-US" smtClean="0"/>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11" name="Picture 10" descr="ticket7R.png"/>
          <p:cNvPicPr>
            <a:picLocks noChangeAspect="1"/>
          </p:cNvPicPr>
          <p:nvPr/>
        </p:nvPicPr>
        <p:blipFill>
          <a:blip r:embed="rId2"/>
          <a:stretch>
            <a:fillRect/>
          </a:stretch>
        </p:blipFill>
        <p:spPr>
          <a:xfrm rot="1399111">
            <a:off x="6492546" y="1596318"/>
            <a:ext cx="2212848" cy="1121684"/>
          </a:xfrm>
          <a:prstGeom prst="rect">
            <a:avLst/>
          </a:prstGeom>
        </p:spPr>
      </p:pic>
      <p:pic>
        <p:nvPicPr>
          <p:cNvPr id="12" name="Picture 11" descr="ticket8R.png"/>
          <p:cNvPicPr>
            <a:picLocks noChangeAspect="1"/>
          </p:cNvPicPr>
          <p:nvPr/>
        </p:nvPicPr>
        <p:blipFill>
          <a:blip r:embed="rId3"/>
          <a:stretch>
            <a:fillRect/>
          </a:stretch>
        </p:blipFill>
        <p:spPr>
          <a:xfrm rot="21078374">
            <a:off x="5944691" y="2294396"/>
            <a:ext cx="2212848" cy="1121684"/>
          </a:xfrm>
          <a:prstGeom prst="rect">
            <a:avLst/>
          </a:prstGeom>
        </p:spPr>
      </p:pic>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FD03C-07F7-B141-9FB7-CE49A002DDEC}"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Click icon to add picture</a:t>
            </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2536C-0D3B-8B4F-810B-579B0E56268C}" type="slidenum">
              <a:rPr lang="en-US" smtClean="0"/>
              <a:pPr/>
              <a:t>‹#›</a:t>
            </a:fld>
            <a:endParaRPr lang="en-US"/>
          </a:p>
        </p:txBody>
      </p:sp>
      <p:pic>
        <p:nvPicPr>
          <p:cNvPr id="11" name="Picture 10" descr="ticket7R.png"/>
          <p:cNvPicPr>
            <a:picLocks noChangeAspect="1"/>
          </p:cNvPicPr>
          <p:nvPr/>
        </p:nvPicPr>
        <p:blipFill>
          <a:blip r:embed="rId2"/>
          <a:stretch>
            <a:fillRect/>
          </a:stretch>
        </p:blipFill>
        <p:spPr>
          <a:xfrm rot="1399111">
            <a:off x="6035346" y="4568119"/>
            <a:ext cx="2212848" cy="1121684"/>
          </a:xfrm>
          <a:prstGeom prst="rect">
            <a:avLst/>
          </a:prstGeom>
        </p:spPr>
      </p:pic>
      <p:pic>
        <p:nvPicPr>
          <p:cNvPr id="12" name="Picture 11" descr="ticket8R.png"/>
          <p:cNvPicPr>
            <a:picLocks noChangeAspect="1"/>
          </p:cNvPicPr>
          <p:nvPr/>
        </p:nvPicPr>
        <p:blipFill>
          <a:blip r:embed="rId3"/>
          <a:stretch>
            <a:fillRect/>
          </a:stretch>
        </p:blipFill>
        <p:spPr>
          <a:xfrm rot="20218495">
            <a:off x="5236620" y="5036281"/>
            <a:ext cx="2212848" cy="1121684"/>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07FE3-A825-4D4A-A047-2541D3368D92}" type="slidenum">
              <a:rPr lang="en-US" smtClean="0"/>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B3D1A1-6B1F-8E48-8418-7AF2EA39D5AE}"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2A5B3A-FEDA-D54C-BAE3-D6B0EDFC93D8}" type="slidenum">
              <a:rPr lang="en-US" smtClean="0"/>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9019CF-B8D8-7649-BAC4-D338C8562C58}" type="slidenum">
              <a:rPr lang="en-US" smtClean="0"/>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2B71-8991-4516-A01E-F1A9ACD28BDC}" type="slidenum">
              <a:rPr lang="en-US" smtClean="0"/>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3.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857FD03C-07F7-B141-9FB7-CE49A002DDE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ransition spd="med"/>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6" Type="http://schemas.openxmlformats.org/officeDocument/2006/relationships/image" Target="../media/image32.jpe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8.jpeg"/><Relationship Id="rId3" Type="http://schemas.openxmlformats.org/officeDocument/2006/relationships/image" Target="../media/image29.jpeg"/><Relationship Id="rId5" Type="http://schemas.openxmlformats.org/officeDocument/2006/relationships/image" Target="../media/image31.jpeg"/></Relationships>
</file>

<file path=ppt/slides/_rels/slide2.xml.rels><?xml version="1.0" encoding="UTF-8" standalone="yes"?>
<Relationships xmlns="http://schemas.openxmlformats.org/package/2006/relationships"><Relationship Id="rId4" Type="http://schemas.openxmlformats.org/officeDocument/2006/relationships/image" Target="../media/image8.png"/><Relationship Id="rId1" Type="http://schemas.openxmlformats.org/officeDocument/2006/relationships/video" Target="file://localhost/Users/wybrasr/Downloads/video.mp4" TargetMode="Externa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image" Target="../media/image10.jpeg"/><Relationship Id="rId7" Type="http://schemas.openxmlformats.org/officeDocument/2006/relationships/image" Target="../media/image13.jpeg"/><Relationship Id="rId11"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2.wmf"/><Relationship Id="rId8" Type="http://schemas.openxmlformats.org/officeDocument/2006/relationships/image" Target="../media/image14.wmf"/><Relationship Id="rId13" Type="http://schemas.openxmlformats.org/officeDocument/2006/relationships/image" Target="../media/image19.png"/><Relationship Id="rId10" Type="http://schemas.openxmlformats.org/officeDocument/2006/relationships/image" Target="../media/image16.jpeg"/><Relationship Id="rId5" Type="http://schemas.openxmlformats.org/officeDocument/2006/relationships/image" Target="../media/image11.jpeg"/><Relationship Id="rId12" Type="http://schemas.openxmlformats.org/officeDocument/2006/relationships/image" Target="../media/image18.wmf"/><Relationship Id="rId2" Type="http://schemas.openxmlformats.org/officeDocument/2006/relationships/notesSlide" Target="../notesSlides/notesSlide4.xml"/><Relationship Id="rId9" Type="http://schemas.openxmlformats.org/officeDocument/2006/relationships/image" Target="../media/image15.jpeg"/><Relationship Id="rId3"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20.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1.wmf"/><Relationship Id="rId5" Type="http://schemas.openxmlformats.org/officeDocument/2006/relationships/image" Target="../media/image2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2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1905000"/>
            <a:ext cx="8610600" cy="1143000"/>
          </a:xfrm>
        </p:spPr>
        <p:txBody>
          <a:bodyPr>
            <a:noAutofit/>
          </a:bodyPr>
          <a:lstStyle/>
          <a:p>
            <a:pPr algn="l"/>
            <a:r>
              <a:rPr lang="en-US" sz="4800" b="1" dirty="0" smtClean="0">
                <a:latin typeface="Apple Chancery"/>
                <a:cs typeface="Apple Chancery"/>
              </a:rPr>
              <a:t>Satire and             Persuasion in 					     </a:t>
            </a:r>
            <a:r>
              <a:rPr lang="en-US" sz="4800" b="1" u="sng" dirty="0" smtClean="0">
                <a:latin typeface="Apple Chancery"/>
                <a:cs typeface="Apple Chancery"/>
              </a:rPr>
              <a:t>Thank You </a:t>
            </a:r>
            <a:r>
              <a:rPr lang="en-US" sz="4800" b="1" dirty="0" smtClean="0">
                <a:latin typeface="Apple Chancery"/>
                <a:cs typeface="Apple Chancery"/>
              </a:rPr>
              <a:t>						       </a:t>
            </a:r>
            <a:r>
              <a:rPr lang="en-US" sz="4800" b="1" u="sng" dirty="0" smtClean="0">
                <a:latin typeface="Apple Chancery"/>
                <a:cs typeface="Apple Chancery"/>
              </a:rPr>
              <a:t>for</a:t>
            </a:r>
            <a:r>
              <a:rPr lang="en-US" sz="4800" b="1" dirty="0" smtClean="0">
                <a:latin typeface="Apple Chancery"/>
                <a:cs typeface="Apple Chancery"/>
              </a:rPr>
              <a:t> 					      </a:t>
            </a:r>
            <a:r>
              <a:rPr lang="en-US" sz="4800" b="1" u="sng" dirty="0" smtClean="0">
                <a:latin typeface="Apple Chancery"/>
                <a:cs typeface="Apple Chancery"/>
              </a:rPr>
              <a:t>Smoking</a:t>
            </a:r>
            <a:endParaRPr lang="en-US" sz="4800" b="1" u="sng" dirty="0">
              <a:latin typeface="Apple Chancery"/>
              <a:cs typeface="Apple Chancery"/>
            </a:endParaRPr>
          </a:p>
        </p:txBody>
      </p:sp>
      <p:sp>
        <p:nvSpPr>
          <p:cNvPr id="2051" name="Rectangle 3"/>
          <p:cNvSpPr>
            <a:spLocks noGrp="1" noChangeArrowheads="1"/>
          </p:cNvSpPr>
          <p:nvPr>
            <p:ph type="subTitle" idx="1"/>
          </p:nvPr>
        </p:nvSpPr>
        <p:spPr>
          <a:xfrm>
            <a:off x="2057400" y="5257800"/>
            <a:ext cx="7772400" cy="877824"/>
          </a:xfrm>
        </p:spPr>
        <p:txBody>
          <a:bodyPr>
            <a:normAutofit fontScale="92500" lnSpcReduction="20000"/>
          </a:bodyPr>
          <a:lstStyle/>
          <a:p>
            <a:r>
              <a:rPr lang="en-US" dirty="0" smtClean="0"/>
              <a:t>With slides borrowed from </a:t>
            </a:r>
          </a:p>
          <a:p>
            <a:r>
              <a:rPr lang="en-US" dirty="0" err="1" smtClean="0"/>
              <a:t>Brightman</a:t>
            </a:r>
            <a:r>
              <a:rPr lang="en-US" dirty="0"/>
              <a:t> </a:t>
            </a:r>
            <a:r>
              <a:rPr lang="en-US" dirty="0" smtClean="0"/>
              <a:t>&amp; Bray, </a:t>
            </a:r>
            <a:r>
              <a:rPr lang="en-US" dirty="0" smtClean="0">
                <a:latin typeface="Arial" pitchFamily="-110" charset="0"/>
              </a:rPr>
              <a:t>Wolf, and the OWL at Perdue </a:t>
            </a:r>
            <a:endParaRPr lang="en-US" dirty="0" smtClean="0"/>
          </a:p>
          <a:p>
            <a:r>
              <a:rPr lang="en-US" sz="1600" dirty="0"/>
              <a:t>&amp; help from the </a:t>
            </a:r>
            <a:r>
              <a:rPr lang="en-US" sz="1600" u="sng" dirty="0"/>
              <a:t>Pre-AP Guide</a:t>
            </a:r>
            <a:endParaRPr lang="en-US" dirty="0"/>
          </a:p>
        </p:txBody>
      </p:sp>
      <p:pic>
        <p:nvPicPr>
          <p:cNvPr id="6" name="Picture 5" descr="Thank_you_for_smoking_Poster.jpg"/>
          <p:cNvPicPr>
            <a:picLocks noChangeAspect="1"/>
          </p:cNvPicPr>
          <p:nvPr/>
        </p:nvPicPr>
        <p:blipFill>
          <a:blip r:embed="rId3"/>
          <a:stretch>
            <a:fillRect/>
          </a:stretch>
        </p:blipFill>
        <p:spPr>
          <a:xfrm>
            <a:off x="304800" y="3429000"/>
            <a:ext cx="2209800" cy="3229708"/>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animEffect transition="in" filter="dissolve">
                                      <p:cBhvr>
                                        <p:cTn id="7" dur="500"/>
                                        <p:tgtEl>
                                          <p:spTgt spid="20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1">
                                            <p:txEl>
                                              <p:pRg st="0" end="0"/>
                                            </p:txEl>
                                          </p:spTgt>
                                        </p:tgtEl>
                                        <p:attrNameLst>
                                          <p:attrName>style.visibility</p:attrName>
                                        </p:attrNameLst>
                                      </p:cBhvr>
                                      <p:to>
                                        <p:strVal val="visible"/>
                                      </p:to>
                                    </p:set>
                                    <p:animEffect transition="in" filter="dissolve">
                                      <p:cBhvr>
                                        <p:cTn id="17" dur="500"/>
                                        <p:tgtEl>
                                          <p:spTgt spid="205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51">
                                            <p:txEl>
                                              <p:pRg st="1" end="1"/>
                                            </p:txEl>
                                          </p:spTgt>
                                        </p:tgtEl>
                                        <p:attrNameLst>
                                          <p:attrName>style.visibility</p:attrName>
                                        </p:attrNameLst>
                                      </p:cBhvr>
                                      <p:to>
                                        <p:strVal val="visible"/>
                                      </p:to>
                                    </p:set>
                                    <p:animEffect transition="in" filter="dissolve">
                                      <p:cBhvr>
                                        <p:cTn id="22" dur="500"/>
                                        <p:tgtEl>
                                          <p:spTgt spid="205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51">
                                            <p:txEl>
                                              <p:pRg st="2" end="2"/>
                                            </p:txEl>
                                          </p:spTgt>
                                        </p:tgtEl>
                                        <p:attrNameLst>
                                          <p:attrName>style.visibility</p:attrName>
                                        </p:attrNameLst>
                                      </p:cBhvr>
                                      <p:to>
                                        <p:strVal val="visible"/>
                                      </p:to>
                                    </p:set>
                                    <p:animEffect transition="in" filter="dissolve">
                                      <p:cBhvr>
                                        <p:cTn id="27" dur="500"/>
                                        <p:tgtEl>
                                          <p:spTgt spid="20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p:bldP spid="2051" grpId="0" build="p"/>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Hyperbole</a:t>
            </a:r>
          </a:p>
        </p:txBody>
      </p:sp>
      <p:sp>
        <p:nvSpPr>
          <p:cNvPr id="10243" name="Rectangle 3"/>
          <p:cNvSpPr>
            <a:spLocks noGrp="1" noChangeArrowheads="1"/>
          </p:cNvSpPr>
          <p:nvPr>
            <p:ph idx="1"/>
          </p:nvPr>
        </p:nvSpPr>
        <p:spPr/>
        <p:txBody>
          <a:bodyPr/>
          <a:lstStyle/>
          <a:p>
            <a:r>
              <a:rPr lang="en-US" dirty="0"/>
              <a:t>Hyperbole is a deliberate, extravagant, and often outrageous exaggeration. It may be used for either serious or comic effect.</a:t>
            </a:r>
          </a:p>
          <a:p>
            <a:r>
              <a:rPr lang="en-US" dirty="0"/>
              <a:t>Example: “The shot </a:t>
            </a:r>
            <a:r>
              <a:rPr lang="en-US" dirty="0" smtClean="0"/>
              <a:t>heard </a:t>
            </a:r>
            <a:r>
              <a:rPr lang="en-US" dirty="0"/>
              <a:t>‘round the world.”</a:t>
            </a:r>
          </a:p>
        </p:txBody>
      </p:sp>
      <p:pic>
        <p:nvPicPr>
          <p:cNvPr id="6" name="Picture 5"/>
          <p:cNvPicPr>
            <a:picLocks noChangeAspect="1"/>
          </p:cNvPicPr>
          <p:nvPr/>
        </p:nvPicPr>
        <p:blipFill>
          <a:blip r:embed="rId3"/>
          <a:stretch>
            <a:fillRect/>
          </a:stretch>
        </p:blipFill>
        <p:spPr>
          <a:xfrm>
            <a:off x="1143000" y="3733800"/>
            <a:ext cx="3657600" cy="2609088"/>
          </a:xfrm>
          <a:prstGeom prst="rect">
            <a:avLst/>
          </a:prstGeom>
        </p:spPr>
      </p:pic>
      <p:sp>
        <p:nvSpPr>
          <p:cNvPr id="7" name="Rectangle 3"/>
          <p:cNvSpPr txBox="1">
            <a:spLocks noChangeArrowheads="1"/>
          </p:cNvSpPr>
          <p:nvPr/>
        </p:nvSpPr>
        <p:spPr>
          <a:xfrm>
            <a:off x="5029200" y="3733800"/>
            <a:ext cx="3503613" cy="265682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tabLst/>
              <a:defRPr/>
            </a:pPr>
            <a:endPar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a:p>
            <a:pPr marL="342900" marR="0" lvl="0" indent="-342900" algn="l" defTabSz="914400" rtl="0" eaLnBrk="1" fontAlgn="auto" latinLnBrk="0" hangingPunct="1">
              <a:lnSpc>
                <a:spcPct val="100000"/>
              </a:lnSpc>
              <a:spcBef>
                <a:spcPts val="2000"/>
              </a:spcBef>
              <a:spcAft>
                <a:spcPts val="0"/>
              </a:spcAft>
              <a:buClrTx/>
              <a:buSzTx/>
              <a:tabLst/>
              <a:defRPr/>
            </a:pPr>
            <a:r>
              <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rPr>
              <a:t>What are some examples of hyperbole? </a:t>
            </a:r>
          </a:p>
          <a:p>
            <a:pPr marL="342900" marR="0" lvl="0" indent="-342900" algn="l" defTabSz="914400" rtl="0" eaLnBrk="1" fontAlgn="auto" latinLnBrk="0" hangingPunct="1">
              <a:lnSpc>
                <a:spcPct val="100000"/>
              </a:lnSpc>
              <a:spcBef>
                <a:spcPts val="2000"/>
              </a:spcBef>
              <a:spcAft>
                <a:spcPts val="0"/>
              </a:spcAft>
              <a:buClrTx/>
              <a:buSzTx/>
              <a:tabLst/>
              <a:defRPr/>
            </a:pPr>
            <a:r>
              <a:rPr lang="en-US" sz="2200" dirty="0" smtClean="0">
                <a:effectLst>
                  <a:outerShdw blurRad="50800" dist="50800" dir="5400000" sx="101000" sy="101000" algn="t" rotWithShape="0">
                    <a:prstClr val="black">
                      <a:alpha val="40000"/>
                    </a:prstClr>
                  </a:outerShdw>
                </a:effectLst>
                <a:latin typeface="+mn-lt"/>
                <a:ea typeface="+mn-ea"/>
                <a:cs typeface="+mn-cs"/>
              </a:rPr>
              <a:t>What are some examples in the movie? </a:t>
            </a:r>
            <a:endParaRPr kumimoji="0" lang="en-US" sz="2200" b="0" i="0" u="none" strike="noStrike" kern="1200" cap="none" spc="0" normalizeH="0" baseline="0" noProof="0" dirty="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iterate type="lt">
                                    <p:tmPct val="0"/>
                                  </p:iterate>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fade">
                                      <p:cBhvr>
                                        <p:cTn id="12" dur="800" decel="100000"/>
                                        <p:tgtEl>
                                          <p:spTgt spid="10243">
                                            <p:txEl>
                                              <p:pRg st="0" end="0"/>
                                            </p:txEl>
                                          </p:spTgt>
                                        </p:tgtEl>
                                      </p:cBhvr>
                                    </p:animEffect>
                                    <p:anim calcmode="lin" valueType="num">
                                      <p:cBhvr>
                                        <p:cTn id="13" dur="800" decel="100000" fill="hold"/>
                                        <p:tgtEl>
                                          <p:spTgt spid="10243">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10243">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10243">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0243">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024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grpId="1" nodeType="click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10243">
                                            <p:txEl>
                                              <p:pRg st="0" end="0"/>
                                            </p:txEl>
                                          </p:spTgt>
                                        </p:tgtEl>
                                        <p:attrNameLst>
                                          <p:attrName>ppt_x</p:attrName>
                                          <p:attrName>ppt_y</p:attrName>
                                        </p:attrNameLst>
                                      </p:cBhvr>
                                    </p:animMotion>
                                    <p:animRot by="1500000">
                                      <p:cBhvr>
                                        <p:cTn id="22" dur="125" fill="hold">
                                          <p:stCondLst>
                                            <p:cond delay="0"/>
                                          </p:stCondLst>
                                        </p:cTn>
                                        <p:tgtEl>
                                          <p:spTgt spid="10243">
                                            <p:txEl>
                                              <p:pRg st="0" end="0"/>
                                            </p:txEl>
                                          </p:spTgt>
                                        </p:tgtEl>
                                        <p:attrNameLst>
                                          <p:attrName>r</p:attrName>
                                        </p:attrNameLst>
                                      </p:cBhvr>
                                    </p:animRot>
                                    <p:animRot by="-1500000">
                                      <p:cBhvr>
                                        <p:cTn id="23" dur="125" fill="hold">
                                          <p:stCondLst>
                                            <p:cond delay="125"/>
                                          </p:stCondLst>
                                        </p:cTn>
                                        <p:tgtEl>
                                          <p:spTgt spid="10243">
                                            <p:txEl>
                                              <p:pRg st="0" end="0"/>
                                            </p:txEl>
                                          </p:spTgt>
                                        </p:tgtEl>
                                        <p:attrNameLst>
                                          <p:attrName>r</p:attrName>
                                        </p:attrNameLst>
                                      </p:cBhvr>
                                    </p:animRot>
                                    <p:animRot by="-1500000">
                                      <p:cBhvr>
                                        <p:cTn id="24" dur="125" fill="hold">
                                          <p:stCondLst>
                                            <p:cond delay="250"/>
                                          </p:stCondLst>
                                        </p:cTn>
                                        <p:tgtEl>
                                          <p:spTgt spid="10243">
                                            <p:txEl>
                                              <p:pRg st="0" end="0"/>
                                            </p:txEl>
                                          </p:spTgt>
                                        </p:tgtEl>
                                        <p:attrNameLst>
                                          <p:attrName>r</p:attrName>
                                        </p:attrNameLst>
                                      </p:cBhvr>
                                    </p:animRot>
                                    <p:animRot by="1500000">
                                      <p:cBhvr>
                                        <p:cTn id="25" dur="125" fill="hold">
                                          <p:stCondLst>
                                            <p:cond delay="375"/>
                                          </p:stCondLst>
                                        </p:cTn>
                                        <p:tgtEl>
                                          <p:spTgt spid="10243">
                                            <p:txEl>
                                              <p:pRg st="0" end="0"/>
                                            </p:txEl>
                                          </p:spTgt>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grpId="0" nodeType="clickEffect">
                                  <p:stCondLst>
                                    <p:cond delay="0"/>
                                  </p:stCondLst>
                                  <p:iterate type="lt">
                                    <p:tmPct val="0"/>
                                  </p:iterate>
                                  <p:childTnLst>
                                    <p:set>
                                      <p:cBhvr>
                                        <p:cTn id="29" dur="1" fill="hold">
                                          <p:stCondLst>
                                            <p:cond delay="0"/>
                                          </p:stCondLst>
                                        </p:cTn>
                                        <p:tgtEl>
                                          <p:spTgt spid="10243">
                                            <p:txEl>
                                              <p:pRg st="1" end="1"/>
                                            </p:txEl>
                                          </p:spTgt>
                                        </p:tgtEl>
                                        <p:attrNameLst>
                                          <p:attrName>style.visibility</p:attrName>
                                        </p:attrNameLst>
                                      </p:cBhvr>
                                      <p:to>
                                        <p:strVal val="visible"/>
                                      </p:to>
                                    </p:set>
                                    <p:animEffect transition="in" filter="fade">
                                      <p:cBhvr>
                                        <p:cTn id="30" dur="800" decel="100000"/>
                                        <p:tgtEl>
                                          <p:spTgt spid="10243">
                                            <p:txEl>
                                              <p:pRg st="1" end="1"/>
                                            </p:txEl>
                                          </p:spTgt>
                                        </p:tgtEl>
                                      </p:cBhvr>
                                    </p:animEffect>
                                    <p:anim calcmode="lin" valueType="num">
                                      <p:cBhvr>
                                        <p:cTn id="31" dur="800" decel="100000" fill="hold"/>
                                        <p:tgtEl>
                                          <p:spTgt spid="10243">
                                            <p:txEl>
                                              <p:pRg st="1" end="1"/>
                                            </p:txEl>
                                          </p:spTgt>
                                        </p:tgtEl>
                                        <p:attrNameLst>
                                          <p:attrName>style.rotation</p:attrName>
                                        </p:attrNameLst>
                                      </p:cBhvr>
                                      <p:tavLst>
                                        <p:tav tm="0">
                                          <p:val>
                                            <p:fltVal val="-90"/>
                                          </p:val>
                                        </p:tav>
                                        <p:tav tm="100000">
                                          <p:val>
                                            <p:fltVal val="0"/>
                                          </p:val>
                                        </p:tav>
                                      </p:tavLst>
                                    </p:anim>
                                    <p:anim calcmode="lin" valueType="num">
                                      <p:cBhvr>
                                        <p:cTn id="32" dur="800" decel="100000" fill="hold"/>
                                        <p:tgtEl>
                                          <p:spTgt spid="10243">
                                            <p:txEl>
                                              <p:pRg st="1" end="1"/>
                                            </p:txEl>
                                          </p:spTgt>
                                        </p:tgtEl>
                                        <p:attrNameLst>
                                          <p:attrName>ppt_x</p:attrName>
                                        </p:attrNameLst>
                                      </p:cBhvr>
                                      <p:tavLst>
                                        <p:tav tm="0">
                                          <p:val>
                                            <p:strVal val="#ppt_x+0.4"/>
                                          </p:val>
                                        </p:tav>
                                        <p:tav tm="100000">
                                          <p:val>
                                            <p:strVal val="#ppt_x-0.05"/>
                                          </p:val>
                                        </p:tav>
                                      </p:tavLst>
                                    </p:anim>
                                    <p:anim calcmode="lin" valueType="num">
                                      <p:cBhvr>
                                        <p:cTn id="33" dur="800" decel="100000" fill="hold"/>
                                        <p:tgtEl>
                                          <p:spTgt spid="10243">
                                            <p:txEl>
                                              <p:pRg st="1" end="1"/>
                                            </p:txEl>
                                          </p:spTgt>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10243">
                                            <p:txEl>
                                              <p:pRg st="1" end="1"/>
                                            </p:txEl>
                                          </p:spTgt>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1024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4" presetClass="emph" presetSubtype="0" fill="hold" grpId="1" nodeType="clickEffect">
                                  <p:stCondLst>
                                    <p:cond delay="0"/>
                                  </p:stCondLst>
                                  <p:iterate type="lt">
                                    <p:tmPct val="10000"/>
                                  </p:iterate>
                                  <p:childTnLst>
                                    <p:animMotion origin="layout" path="M 0.0 0.0 L 0.0 -0.07213" pathEditMode="relative" ptsTypes="">
                                      <p:cBhvr>
                                        <p:cTn id="39" dur="250" accel="50000" decel="50000" autoRev="1" fill="hold">
                                          <p:stCondLst>
                                            <p:cond delay="0"/>
                                          </p:stCondLst>
                                        </p:cTn>
                                        <p:tgtEl>
                                          <p:spTgt spid="10243">
                                            <p:txEl>
                                              <p:pRg st="1" end="1"/>
                                            </p:txEl>
                                          </p:spTgt>
                                        </p:tgtEl>
                                        <p:attrNameLst>
                                          <p:attrName>ppt_x</p:attrName>
                                          <p:attrName>ppt_y</p:attrName>
                                        </p:attrNameLst>
                                      </p:cBhvr>
                                    </p:animMotion>
                                    <p:animRot by="1500000">
                                      <p:cBhvr>
                                        <p:cTn id="40" dur="125" fill="hold">
                                          <p:stCondLst>
                                            <p:cond delay="0"/>
                                          </p:stCondLst>
                                        </p:cTn>
                                        <p:tgtEl>
                                          <p:spTgt spid="10243">
                                            <p:txEl>
                                              <p:pRg st="1" end="1"/>
                                            </p:txEl>
                                          </p:spTgt>
                                        </p:tgtEl>
                                        <p:attrNameLst>
                                          <p:attrName>r</p:attrName>
                                        </p:attrNameLst>
                                      </p:cBhvr>
                                    </p:animRot>
                                    <p:animRot by="-1500000">
                                      <p:cBhvr>
                                        <p:cTn id="41" dur="125" fill="hold">
                                          <p:stCondLst>
                                            <p:cond delay="125"/>
                                          </p:stCondLst>
                                        </p:cTn>
                                        <p:tgtEl>
                                          <p:spTgt spid="10243">
                                            <p:txEl>
                                              <p:pRg st="1" end="1"/>
                                            </p:txEl>
                                          </p:spTgt>
                                        </p:tgtEl>
                                        <p:attrNameLst>
                                          <p:attrName>r</p:attrName>
                                        </p:attrNameLst>
                                      </p:cBhvr>
                                    </p:animRot>
                                    <p:animRot by="-1500000">
                                      <p:cBhvr>
                                        <p:cTn id="42" dur="125" fill="hold">
                                          <p:stCondLst>
                                            <p:cond delay="250"/>
                                          </p:stCondLst>
                                        </p:cTn>
                                        <p:tgtEl>
                                          <p:spTgt spid="10243">
                                            <p:txEl>
                                              <p:pRg st="1" end="1"/>
                                            </p:txEl>
                                          </p:spTgt>
                                        </p:tgtEl>
                                        <p:attrNameLst>
                                          <p:attrName>r</p:attrName>
                                        </p:attrNameLst>
                                      </p:cBhvr>
                                    </p:animRot>
                                    <p:animRot by="1500000">
                                      <p:cBhvr>
                                        <p:cTn id="43" dur="125" fill="hold">
                                          <p:stCondLst>
                                            <p:cond delay="375"/>
                                          </p:stCondLst>
                                        </p:cTn>
                                        <p:tgtEl>
                                          <p:spTgt spid="10243">
                                            <p:txEl>
                                              <p:pRg st="1" end="1"/>
                                            </p:txEl>
                                          </p:spTgt>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51" presetClass="entr" presetSubtype="0"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770" decel="100000"/>
                                        <p:tgtEl>
                                          <p:spTgt spid="6"/>
                                        </p:tgtEl>
                                      </p:cBhvr>
                                    </p:animEffect>
                                    <p:animScale>
                                      <p:cBhvr>
                                        <p:cTn id="49" dur="770" decel="100000"/>
                                        <p:tgtEl>
                                          <p:spTgt spid="6"/>
                                        </p:tgtEl>
                                      </p:cBhvr>
                                      <p:from x="10000" y="10000"/>
                                      <p:to x="200000" y="450000"/>
                                    </p:animScale>
                                    <p:animScale>
                                      <p:cBhvr>
                                        <p:cTn id="50" dur="1230" accel="100000" fill="hold">
                                          <p:stCondLst>
                                            <p:cond delay="770"/>
                                          </p:stCondLst>
                                        </p:cTn>
                                        <p:tgtEl>
                                          <p:spTgt spid="6"/>
                                        </p:tgtEl>
                                      </p:cBhvr>
                                      <p:from x="200000" y="450000"/>
                                      <p:to x="100000" y="100000"/>
                                    </p:animScale>
                                    <p:set>
                                      <p:cBhvr>
                                        <p:cTn id="51" dur="770" fill="hold"/>
                                        <p:tgtEl>
                                          <p:spTgt spid="6"/>
                                        </p:tgtEl>
                                        <p:attrNameLst>
                                          <p:attrName>ppt_x</p:attrName>
                                        </p:attrNameLst>
                                      </p:cBhvr>
                                      <p:to>
                                        <p:strVal val="(0.5)"/>
                                      </p:to>
                                    </p:set>
                                    <p:anim from="(0.5)" to="(#ppt_x)" calcmode="lin" valueType="num">
                                      <p:cBhvr>
                                        <p:cTn id="52" dur="1230" accel="100000" fill="hold">
                                          <p:stCondLst>
                                            <p:cond delay="770"/>
                                          </p:stCondLst>
                                        </p:cTn>
                                        <p:tgtEl>
                                          <p:spTgt spid="6"/>
                                        </p:tgtEl>
                                        <p:attrNameLst>
                                          <p:attrName>ppt_x</p:attrName>
                                        </p:attrNameLst>
                                      </p:cBhvr>
                                    </p:anim>
                                    <p:set>
                                      <p:cBhvr>
                                        <p:cTn id="53" dur="770" fill="hold"/>
                                        <p:tgtEl>
                                          <p:spTgt spid="6"/>
                                        </p:tgtEl>
                                        <p:attrNameLst>
                                          <p:attrName>ppt_y</p:attrName>
                                        </p:attrNameLst>
                                      </p:cBhvr>
                                      <p:to>
                                        <p:strVal val="(#ppt_y+0.4)"/>
                                      </p:to>
                                    </p:set>
                                    <p:anim from="(#ppt_y+0.4)" to="(#ppt_y)" calcmode="lin" valueType="num">
                                      <p:cBhvr>
                                        <p:cTn id="54" dur="1230" accel="100000" fill="hold">
                                          <p:stCondLst>
                                            <p:cond delay="770"/>
                                          </p:stCondLst>
                                        </p:cTn>
                                        <p:tgtEl>
                                          <p:spTgt spid="6"/>
                                        </p:tgtEl>
                                        <p:attrNameLst>
                                          <p:attrName>ppt_y</p:attrName>
                                        </p:attrNameLst>
                                      </p:cBhvr>
                                    </p:anim>
                                  </p:childTnLst>
                                </p:cTn>
                              </p:par>
                            </p:childTnLst>
                          </p:cTn>
                        </p:par>
                      </p:childTnLst>
                    </p:cTn>
                  </p:par>
                  <p:par>
                    <p:cTn id="55" fill="hold">
                      <p:stCondLst>
                        <p:cond delay="indefinite"/>
                      </p:stCondLst>
                      <p:childTnLst>
                        <p:par>
                          <p:cTn id="56" fill="hold">
                            <p:stCondLst>
                              <p:cond delay="0"/>
                            </p:stCondLst>
                            <p:childTnLst>
                              <p:par>
                                <p:cTn id="57" presetID="21" presetClass="entr" presetSubtype="4"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heel(4)">
                                      <p:cBhvr>
                                        <p:cTn id="5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uiExpand="1" build="p"/>
      <p:bldP spid="10243" grpId="1" uiExpand="1" build="p"/>
      <p:bldP spid="7"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Juxtaposition</a:t>
            </a:r>
          </a:p>
        </p:txBody>
      </p:sp>
      <p:sp>
        <p:nvSpPr>
          <p:cNvPr id="11267" name="Rectangle 3"/>
          <p:cNvSpPr>
            <a:spLocks noGrp="1" noChangeArrowheads="1"/>
          </p:cNvSpPr>
          <p:nvPr>
            <p:ph idx="1"/>
          </p:nvPr>
        </p:nvSpPr>
        <p:spPr/>
        <p:txBody>
          <a:bodyPr/>
          <a:lstStyle/>
          <a:p>
            <a:r>
              <a:rPr lang="en-US" dirty="0"/>
              <a:t>Juxtaposition is comparing two items side by side. It can be used to point out the ridiculousness of one of the items</a:t>
            </a:r>
            <a:r>
              <a:rPr lang="en-US" dirty="0" smtClean="0"/>
              <a:t>.</a:t>
            </a:r>
            <a:endParaRPr lang="en-US" dirty="0"/>
          </a:p>
        </p:txBody>
      </p:sp>
      <p:pic>
        <p:nvPicPr>
          <p:cNvPr id="8" name="Picture 7"/>
          <p:cNvPicPr>
            <a:picLocks noChangeAspect="1"/>
          </p:cNvPicPr>
          <p:nvPr/>
        </p:nvPicPr>
        <p:blipFill>
          <a:blip r:embed="rId3"/>
          <a:stretch>
            <a:fillRect/>
          </a:stretch>
        </p:blipFill>
        <p:spPr>
          <a:xfrm>
            <a:off x="4673600" y="3048000"/>
            <a:ext cx="3784600" cy="2459990"/>
          </a:xfrm>
          <a:prstGeom prst="rect">
            <a:avLst/>
          </a:prstGeom>
        </p:spPr>
      </p:pic>
      <p:sp>
        <p:nvSpPr>
          <p:cNvPr id="9" name="TextBox 8"/>
          <p:cNvSpPr txBox="1"/>
          <p:nvPr/>
        </p:nvSpPr>
        <p:spPr>
          <a:xfrm>
            <a:off x="4754567" y="5486400"/>
            <a:ext cx="3703633" cy="246221"/>
          </a:xfrm>
          <a:prstGeom prst="rect">
            <a:avLst/>
          </a:prstGeom>
          <a:noFill/>
        </p:spPr>
        <p:txBody>
          <a:bodyPr wrap="none" rtlCol="0">
            <a:spAutoFit/>
          </a:bodyPr>
          <a:lstStyle/>
          <a:p>
            <a:r>
              <a:rPr lang="en-US" sz="1000" dirty="0" smtClean="0"/>
              <a:t>http://</a:t>
            </a:r>
            <a:r>
              <a:rPr lang="en-US" sz="1000" dirty="0" err="1" smtClean="0"/>
              <a:t>www.jasperfforde.com/specops/images/cheese_alert.jpg</a:t>
            </a:r>
            <a:endParaRPr lang="en-US" sz="1000" dirty="0"/>
          </a:p>
        </p:txBody>
      </p:sp>
      <p:sp>
        <p:nvSpPr>
          <p:cNvPr id="11" name="TextBox 10"/>
          <p:cNvSpPr txBox="1"/>
          <p:nvPr/>
        </p:nvSpPr>
        <p:spPr>
          <a:xfrm>
            <a:off x="685800" y="5486400"/>
            <a:ext cx="3276600" cy="246221"/>
          </a:xfrm>
          <a:prstGeom prst="rect">
            <a:avLst/>
          </a:prstGeom>
          <a:noFill/>
        </p:spPr>
        <p:txBody>
          <a:bodyPr wrap="square" rtlCol="0">
            <a:spAutoFit/>
          </a:bodyPr>
          <a:lstStyle/>
          <a:p>
            <a:r>
              <a:rPr lang="en-US" sz="1000" dirty="0" smtClean="0"/>
              <a:t>http://www.cinema.com/image_lib/9538_010.jpg</a:t>
            </a:r>
            <a:endParaRPr lang="en-US" sz="1000" dirty="0"/>
          </a:p>
        </p:txBody>
      </p:sp>
      <p:pic>
        <p:nvPicPr>
          <p:cNvPr id="12" name="Picture 11"/>
          <p:cNvPicPr>
            <a:picLocks noChangeAspect="1"/>
          </p:cNvPicPr>
          <p:nvPr/>
        </p:nvPicPr>
        <p:blipFill>
          <a:blip r:embed="rId4"/>
          <a:stretch>
            <a:fillRect/>
          </a:stretch>
        </p:blipFill>
        <p:spPr>
          <a:xfrm>
            <a:off x="533400" y="3048000"/>
            <a:ext cx="3685240" cy="2438400"/>
          </a:xfrm>
          <a:prstGeom prst="rect">
            <a:avLst/>
          </a:prstGeom>
        </p:spPr>
      </p:pic>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fade">
                                      <p:cBhvr>
                                        <p:cTn id="12" dur="1000"/>
                                        <p:tgtEl>
                                          <p:spTgt spid="11267">
                                            <p:txEl>
                                              <p:pRg st="0" end="0"/>
                                            </p:txEl>
                                          </p:spTgt>
                                        </p:tgtEl>
                                      </p:cBhvr>
                                    </p:animEffect>
                                    <p:anim calcmode="lin" valueType="num">
                                      <p:cBhvr>
                                        <p:cTn id="13"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ox(in)">
                                      <p:cBhvr>
                                        <p:cTn id="18" dur="2000"/>
                                        <p:tgtEl>
                                          <p:spTgt spid="11"/>
                                        </p:tgtEl>
                                      </p:cBhvr>
                                    </p:animEffect>
                                  </p:childTnLst>
                                </p:cTn>
                              </p:par>
                              <p:par>
                                <p:cTn id="19" presetID="4" presetClass="entr" presetSubtype="1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ox(in)">
                                      <p:cBhvr>
                                        <p:cTn id="21" dur="2000"/>
                                        <p:tgtEl>
                                          <p:spTgt spid="8"/>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ox(in)">
                                      <p:cBhvr>
                                        <p:cTn id="24" dur="2000"/>
                                        <p:tgtEl>
                                          <p:spTgt spid="9"/>
                                        </p:tgtEl>
                                      </p:cBhvr>
                                    </p:animEffect>
                                  </p:childTnLst>
                                </p:cTn>
                              </p:par>
                              <p:par>
                                <p:cTn id="25" presetID="4"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P spid="9" grpId="0"/>
      <p:bldP spid="11"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a:t>Researching an Issue</a:t>
            </a:r>
          </a:p>
        </p:txBody>
      </p:sp>
      <p:sp>
        <p:nvSpPr>
          <p:cNvPr id="43011" name="Rectangle 3"/>
          <p:cNvSpPr>
            <a:spLocks noGrp="1" noChangeArrowheads="1"/>
          </p:cNvSpPr>
          <p:nvPr>
            <p:ph idx="1"/>
          </p:nvPr>
        </p:nvSpPr>
        <p:spPr>
          <a:xfrm>
            <a:off x="685801" y="1869141"/>
            <a:ext cx="4419600" cy="4257022"/>
          </a:xfrm>
        </p:spPr>
        <p:txBody>
          <a:bodyPr>
            <a:normAutofit fontScale="92500" lnSpcReduction="20000"/>
          </a:bodyPr>
          <a:lstStyle/>
          <a:p>
            <a:r>
              <a:rPr lang="en-US" dirty="0"/>
              <a:t>Become familiar with </a:t>
            </a:r>
            <a:r>
              <a:rPr lang="en-US" i="1" dirty="0"/>
              <a:t>all</a:t>
            </a:r>
            <a:r>
              <a:rPr lang="en-US" dirty="0"/>
              <a:t> sides of an issue.</a:t>
            </a:r>
          </a:p>
          <a:p>
            <a:pPr>
              <a:buFontTx/>
              <a:buNone/>
            </a:pPr>
            <a:endParaRPr lang="en-US" dirty="0"/>
          </a:p>
          <a:p>
            <a:pPr>
              <a:buFontTx/>
              <a:buNone/>
            </a:pPr>
            <a:r>
              <a:rPr lang="en-US" dirty="0"/>
              <a:t>	-find common ground</a:t>
            </a:r>
          </a:p>
          <a:p>
            <a:pPr>
              <a:buFontTx/>
              <a:buNone/>
            </a:pPr>
            <a:r>
              <a:rPr lang="en-US" dirty="0"/>
              <a:t>	-understand the history of the topic</a:t>
            </a:r>
          </a:p>
          <a:p>
            <a:pPr>
              <a:buFontTx/>
              <a:buNone/>
            </a:pPr>
            <a:r>
              <a:rPr lang="en-US" dirty="0"/>
              <a:t>	-predict the counterarguments your  </a:t>
            </a:r>
          </a:p>
          <a:p>
            <a:pPr>
              <a:buFontTx/>
              <a:buNone/>
            </a:pPr>
            <a:r>
              <a:rPr lang="en-US" dirty="0"/>
              <a:t>       audience might make</a:t>
            </a:r>
          </a:p>
          <a:p>
            <a:pPr>
              <a:buFontTx/>
              <a:buNone/>
            </a:pPr>
            <a:r>
              <a:rPr lang="en-US" dirty="0"/>
              <a:t>	-find strong support for your own </a:t>
            </a:r>
          </a:p>
          <a:p>
            <a:pPr>
              <a:buFontTx/>
              <a:buNone/>
            </a:pPr>
            <a:r>
              <a:rPr lang="en-US" dirty="0"/>
              <a:t>       perspective</a:t>
            </a:r>
          </a:p>
          <a:p>
            <a:pPr>
              <a:buFontTx/>
              <a:buNone/>
            </a:pPr>
            <a:endParaRPr lang="en-US" dirty="0"/>
          </a:p>
          <a:p>
            <a:pPr>
              <a:buFontTx/>
              <a:buNone/>
            </a:pPr>
            <a:endParaRPr lang="en-US" dirty="0"/>
          </a:p>
          <a:p>
            <a:pPr>
              <a:buFontTx/>
              <a:buNone/>
            </a:pPr>
            <a:endParaRPr lang="en-US" dirty="0"/>
          </a:p>
        </p:txBody>
      </p:sp>
      <p:sp>
        <p:nvSpPr>
          <p:cNvPr id="4" name="Rectangle 3"/>
          <p:cNvSpPr txBox="1">
            <a:spLocks noChangeArrowheads="1"/>
          </p:cNvSpPr>
          <p:nvPr/>
        </p:nvSpPr>
        <p:spPr>
          <a:xfrm>
            <a:off x="5334000" y="1676400"/>
            <a:ext cx="3352800" cy="425702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tabLst/>
              <a:defRPr/>
            </a:pPr>
            <a:r>
              <a:rPr kumimoji="0" lang="en-US" sz="36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rPr>
              <a:t>So the question</a:t>
            </a:r>
            <a:r>
              <a:rPr kumimoji="0" lang="en-US" sz="3600" b="0" i="0" u="none" strike="noStrike" kern="1200" cap="none" spc="0" normalizeH="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rPr>
              <a:t> is:</a:t>
            </a:r>
          </a:p>
          <a:p>
            <a:pPr marL="342900" marR="0" lvl="0" indent="-342900" algn="l" defTabSz="914400" rtl="0" eaLnBrk="1" fontAlgn="auto" latinLnBrk="0" hangingPunct="1">
              <a:lnSpc>
                <a:spcPct val="100000"/>
              </a:lnSpc>
              <a:spcBef>
                <a:spcPts val="2000"/>
              </a:spcBef>
              <a:spcAft>
                <a:spcPts val="0"/>
              </a:spcAft>
              <a:buClrTx/>
              <a:buSzTx/>
              <a:tabLst/>
              <a:defRPr/>
            </a:pPr>
            <a:r>
              <a:rPr lang="en-US" sz="2200" dirty="0">
                <a:effectLst>
                  <a:outerShdw blurRad="50800" dist="50800" dir="5400000" sx="101000" sy="101000" algn="t" rotWithShape="0">
                    <a:prstClr val="black">
                      <a:alpha val="40000"/>
                    </a:prstClr>
                  </a:outerShdw>
                </a:effectLst>
                <a:latin typeface="+mn-lt"/>
                <a:ea typeface="+mn-ea"/>
                <a:cs typeface="+mn-cs"/>
              </a:rPr>
              <a:t>	</a:t>
            </a:r>
            <a:r>
              <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rPr>
              <a:t>Did </a:t>
            </a:r>
            <a:r>
              <a:rPr lang="en-US" sz="2200" dirty="0" smtClean="0">
                <a:effectLst>
                  <a:outerShdw blurRad="50800" dist="50800" dir="5400000" sx="101000" sy="101000" algn="t" rotWithShape="0">
                    <a:prstClr val="black">
                      <a:alpha val="40000"/>
                    </a:prstClr>
                  </a:outerShdw>
                </a:effectLst>
                <a:latin typeface="+mn-lt"/>
                <a:ea typeface="+mn-ea"/>
                <a:cs typeface="+mn-cs"/>
              </a:rPr>
              <a:t>Nick do this in the movie? </a:t>
            </a:r>
            <a:endPar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a:p>
            <a:pPr marL="342900" marR="0" lvl="0" indent="-342900" algn="l" defTabSz="914400" rtl="0" eaLnBrk="1" fontAlgn="auto" latinLnBrk="0" hangingPunct="1">
              <a:lnSpc>
                <a:spcPct val="100000"/>
              </a:lnSpc>
              <a:spcBef>
                <a:spcPts val="2000"/>
              </a:spcBef>
              <a:spcAft>
                <a:spcPts val="0"/>
              </a:spcAft>
              <a:buClrTx/>
              <a:buSzTx/>
              <a:buFontTx/>
              <a:buNone/>
              <a:tabLst/>
              <a:defRPr/>
            </a:pPr>
            <a:endPar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a:p>
            <a:pPr marL="342900" marR="0" lvl="0" indent="-342900" algn="l" defTabSz="914400" rtl="0" eaLnBrk="1" fontAlgn="auto" latinLnBrk="0" hangingPunct="1">
              <a:lnSpc>
                <a:spcPct val="100000"/>
              </a:lnSpc>
              <a:spcBef>
                <a:spcPts val="2000"/>
              </a:spcBef>
              <a:spcAft>
                <a:spcPts val="0"/>
              </a:spcAft>
              <a:buClrTx/>
              <a:buSzTx/>
              <a:buFontTx/>
              <a:buNone/>
              <a:tabLst/>
              <a:defRPr/>
            </a:pPr>
            <a:endParaRPr kumimoji="0" lang="en-US" sz="2200" b="0" i="0" u="none" strike="noStrike" kern="1200" cap="none" spc="0" normalizeH="0" baseline="0" noProof="0" dirty="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p:txBody>
      </p:sp>
      <p:pic>
        <p:nvPicPr>
          <p:cNvPr id="5" name="Picture 4"/>
          <p:cNvPicPr>
            <a:picLocks noChangeAspect="1"/>
          </p:cNvPicPr>
          <p:nvPr/>
        </p:nvPicPr>
        <p:blipFill>
          <a:blip r:embed="rId3"/>
          <a:stretch>
            <a:fillRect/>
          </a:stretch>
        </p:blipFill>
        <p:spPr>
          <a:xfrm>
            <a:off x="5638800" y="3810000"/>
            <a:ext cx="3238500" cy="1827953"/>
          </a:xfrm>
          <a:prstGeom prst="rect">
            <a:avLst/>
          </a:prstGeom>
        </p:spPr>
      </p:pic>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2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fade">
                                      <p:cBhvr>
                                        <p:cTn id="12" dur="2000"/>
                                        <p:tgtEl>
                                          <p:spTgt spid="430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fade">
                                      <p:cBhvr>
                                        <p:cTn id="17" dur="2000"/>
                                        <p:tgtEl>
                                          <p:spTgt spid="430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011">
                                            <p:txEl>
                                              <p:pRg st="3" end="3"/>
                                            </p:txEl>
                                          </p:spTgt>
                                        </p:tgtEl>
                                        <p:attrNameLst>
                                          <p:attrName>style.visibility</p:attrName>
                                        </p:attrNameLst>
                                      </p:cBhvr>
                                      <p:to>
                                        <p:strVal val="visible"/>
                                      </p:to>
                                    </p:set>
                                    <p:animEffect transition="in" filter="fade">
                                      <p:cBhvr>
                                        <p:cTn id="22" dur="2000"/>
                                        <p:tgtEl>
                                          <p:spTgt spid="430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Effect transition="in" filter="fade">
                                      <p:cBhvr>
                                        <p:cTn id="27" dur="2000"/>
                                        <p:tgtEl>
                                          <p:spTgt spid="430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3011">
                                            <p:txEl>
                                              <p:pRg st="5" end="5"/>
                                            </p:txEl>
                                          </p:spTgt>
                                        </p:tgtEl>
                                        <p:attrNameLst>
                                          <p:attrName>style.visibility</p:attrName>
                                        </p:attrNameLst>
                                      </p:cBhvr>
                                      <p:to>
                                        <p:strVal val="visible"/>
                                      </p:to>
                                    </p:set>
                                    <p:animEffect transition="in" filter="fade">
                                      <p:cBhvr>
                                        <p:cTn id="32" dur="2000"/>
                                        <p:tgtEl>
                                          <p:spTgt spid="4301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3011">
                                            <p:txEl>
                                              <p:pRg st="6" end="6"/>
                                            </p:txEl>
                                          </p:spTgt>
                                        </p:tgtEl>
                                        <p:attrNameLst>
                                          <p:attrName>style.visibility</p:attrName>
                                        </p:attrNameLst>
                                      </p:cBhvr>
                                      <p:to>
                                        <p:strVal val="visible"/>
                                      </p:to>
                                    </p:set>
                                    <p:animEffect transition="in" filter="fade">
                                      <p:cBhvr>
                                        <p:cTn id="37" dur="2000"/>
                                        <p:tgtEl>
                                          <p:spTgt spid="4301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3011">
                                            <p:txEl>
                                              <p:pRg st="7" end="7"/>
                                            </p:txEl>
                                          </p:spTgt>
                                        </p:tgtEl>
                                        <p:attrNameLst>
                                          <p:attrName>style.visibility</p:attrName>
                                        </p:attrNameLst>
                                      </p:cBhvr>
                                      <p:to>
                                        <p:strVal val="visible"/>
                                      </p:to>
                                    </p:set>
                                    <p:animEffect transition="in" filter="fade">
                                      <p:cBhvr>
                                        <p:cTn id="42" dur="2000"/>
                                        <p:tgtEl>
                                          <p:spTgt spid="4301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3" presetClass="entr" presetSubtype="16"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plus(in)">
                                      <p:cBhvr>
                                        <p:cTn id="47" dur="2000"/>
                                        <p:tgtEl>
                                          <p:spTgt spid="4"/>
                                        </p:tgtEl>
                                      </p:cBhvr>
                                    </p:animEffect>
                                  </p:childTnLst>
                                </p:cTn>
                              </p:par>
                              <p:par>
                                <p:cTn id="48" presetID="13" presetClass="entr" presetSubtype="16"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plus(in)">
                                      <p:cBhvr>
                                        <p:cTn id="5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build="p"/>
      <p:bldP spid="4"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Cite Sources Ethically</a:t>
            </a:r>
          </a:p>
        </p:txBody>
      </p:sp>
      <p:sp>
        <p:nvSpPr>
          <p:cNvPr id="48131" name="Rectangle 3"/>
          <p:cNvSpPr>
            <a:spLocks noGrp="1" noChangeArrowheads="1"/>
          </p:cNvSpPr>
          <p:nvPr>
            <p:ph idx="1"/>
          </p:nvPr>
        </p:nvSpPr>
        <p:spPr>
          <a:xfrm>
            <a:off x="685800" y="1869141"/>
            <a:ext cx="7770813" cy="3693459"/>
          </a:xfrm>
        </p:spPr>
        <p:txBody>
          <a:bodyPr>
            <a:normAutofit/>
          </a:bodyPr>
          <a:lstStyle/>
          <a:p>
            <a:pPr>
              <a:buFont typeface="Helvetica" pitchFamily="-110" charset="0"/>
              <a:buNone/>
            </a:pPr>
            <a:r>
              <a:rPr lang="en-US" dirty="0"/>
              <a:t>Don’t </a:t>
            </a:r>
            <a:r>
              <a:rPr lang="en-US" dirty="0" smtClean="0"/>
              <a:t>misrepresent/misdirect when using  </a:t>
            </a:r>
            <a:r>
              <a:rPr lang="en-US" dirty="0"/>
              <a:t>a quote or leave out important information</a:t>
            </a:r>
            <a:r>
              <a:rPr lang="en-US" dirty="0" smtClean="0"/>
              <a:t>.</a:t>
            </a:r>
            <a:endParaRPr lang="en-US" i="1" dirty="0" smtClean="0"/>
          </a:p>
          <a:p>
            <a:pPr>
              <a:buFont typeface="Helvetica" pitchFamily="-110" charset="0"/>
              <a:buNone/>
            </a:pPr>
            <a:r>
              <a:rPr lang="en-US" i="1" dirty="0"/>
              <a:t>	</a:t>
            </a:r>
            <a:r>
              <a:rPr lang="en-US" b="1" i="1" dirty="0"/>
              <a:t>Misquote</a:t>
            </a:r>
            <a:r>
              <a:rPr lang="en-US" dirty="0"/>
              <a:t>: </a:t>
            </a:r>
            <a:r>
              <a:rPr lang="en-US" sz="2800" dirty="0"/>
              <a:t>“Crime rates were down by 2002,” according to Dr. Smith</a:t>
            </a:r>
            <a:r>
              <a:rPr lang="en-US" sz="3000" dirty="0" smtClean="0"/>
              <a:t>.</a:t>
            </a:r>
            <a:endParaRPr lang="en-US" i="1" dirty="0" smtClean="0"/>
          </a:p>
          <a:p>
            <a:pPr>
              <a:buFont typeface="Helvetica" pitchFamily="-110" charset="0"/>
              <a:buNone/>
            </a:pPr>
            <a:r>
              <a:rPr lang="en-US" i="1" dirty="0"/>
              <a:t>   </a:t>
            </a:r>
            <a:r>
              <a:rPr lang="en-US" b="1" i="1" dirty="0"/>
              <a:t>Actual</a:t>
            </a:r>
            <a:r>
              <a:rPr lang="en-US" b="1" dirty="0"/>
              <a:t> </a:t>
            </a:r>
            <a:r>
              <a:rPr lang="en-US" b="1" i="1" dirty="0"/>
              <a:t>quote</a:t>
            </a:r>
            <a:r>
              <a:rPr lang="en-US" dirty="0"/>
              <a:t>: </a:t>
            </a:r>
            <a:r>
              <a:rPr lang="en-US" sz="2800" dirty="0"/>
              <a:t>“Crime rates were down by   2002, but steadily began climbing again a year later,” said to Dr. Smith.</a:t>
            </a:r>
          </a:p>
        </p:txBody>
      </p:sp>
      <p:sp>
        <p:nvSpPr>
          <p:cNvPr id="5" name="Rectangle 4"/>
          <p:cNvSpPr/>
          <p:nvPr/>
        </p:nvSpPr>
        <p:spPr>
          <a:xfrm>
            <a:off x="762000" y="5943600"/>
            <a:ext cx="7130528" cy="461665"/>
          </a:xfrm>
          <a:prstGeom prst="rect">
            <a:avLst/>
          </a:prstGeom>
        </p:spPr>
        <p:txBody>
          <a:bodyPr wrap="none">
            <a:spAutoFit/>
          </a:bodyPr>
          <a:lstStyle/>
          <a:p>
            <a:r>
              <a:rPr lang="en-US" dirty="0" smtClean="0"/>
              <a:t>This is an example of which persuasive technique? </a:t>
            </a:r>
            <a:endParaRPr lang="en-US"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fade">
                                      <p:cBhvr>
                                        <p:cTn id="7" dur="2000"/>
                                        <p:tgtEl>
                                          <p:spTgt spid="481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 calcmode="lin" valueType="num">
                                      <p:cBhvr additive="base">
                                        <p:cTn id="12" dur="500" fill="hold"/>
                                        <p:tgtEl>
                                          <p:spTgt spid="4813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81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48131">
                                            <p:txEl>
                                              <p:pRg st="1" end="1"/>
                                            </p:txEl>
                                          </p:spTgt>
                                        </p:tgtEl>
                                        <p:attrNameLst>
                                          <p:attrName>style.visibility</p:attrName>
                                        </p:attrNameLst>
                                      </p:cBhvr>
                                      <p:to>
                                        <p:strVal val="visible"/>
                                      </p:to>
                                    </p:set>
                                    <p:anim calcmode="lin" valueType="num">
                                      <p:cBhvr additive="base">
                                        <p:cTn id="18" dur="500" fill="hold"/>
                                        <p:tgtEl>
                                          <p:spTgt spid="4813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8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50000" decel="50000" fill="hold" grpId="0" nodeType="clickEffect">
                                  <p:stCondLst>
                                    <p:cond delay="0"/>
                                  </p:stCondLst>
                                  <p:childTnLst>
                                    <p:set>
                                      <p:cBhvr>
                                        <p:cTn id="23" dur="1" fill="hold">
                                          <p:stCondLst>
                                            <p:cond delay="0"/>
                                          </p:stCondLst>
                                        </p:cTn>
                                        <p:tgtEl>
                                          <p:spTgt spid="48131">
                                            <p:txEl>
                                              <p:pRg st="2" end="2"/>
                                            </p:txEl>
                                          </p:spTgt>
                                        </p:tgtEl>
                                        <p:attrNameLst>
                                          <p:attrName>style.visibility</p:attrName>
                                        </p:attrNameLst>
                                      </p:cBhvr>
                                      <p:to>
                                        <p:strVal val="visible"/>
                                      </p:to>
                                    </p:set>
                                    <p:anim calcmode="lin" valueType="num">
                                      <p:cBhvr additive="base">
                                        <p:cTn id="24" dur="500" fill="hold"/>
                                        <p:tgtEl>
                                          <p:spTgt spid="48131">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81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P spid="5"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Statistics to Spin</a:t>
            </a:r>
            <a:endParaRPr lang="en-US" dirty="0"/>
          </a:p>
        </p:txBody>
      </p:sp>
      <p:graphicFrame>
        <p:nvGraphicFramePr>
          <p:cNvPr id="4" name="Content Placeholder 3"/>
          <p:cNvGraphicFramePr>
            <a:graphicFrameLocks noGrp="1"/>
          </p:cNvGraphicFramePr>
          <p:nvPr>
            <p:ph idx="1"/>
          </p:nvPr>
        </p:nvGraphicFramePr>
        <p:xfrm>
          <a:off x="685800" y="1868488"/>
          <a:ext cx="7770813" cy="42576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Statistics to Spin</a:t>
            </a:r>
            <a:endParaRPr lang="en-US" dirty="0"/>
          </a:p>
        </p:txBody>
      </p:sp>
      <p:graphicFrame>
        <p:nvGraphicFramePr>
          <p:cNvPr id="4" name="Content Placeholder 3"/>
          <p:cNvGraphicFramePr>
            <a:graphicFrameLocks noGrp="1"/>
          </p:cNvGraphicFramePr>
          <p:nvPr>
            <p:ph idx="1"/>
          </p:nvPr>
        </p:nvGraphicFramePr>
        <p:xfrm>
          <a:off x="685800" y="1868488"/>
          <a:ext cx="7770813" cy="42576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Statistics to Spin</a:t>
            </a:r>
            <a:endParaRPr lang="en-US" dirty="0"/>
          </a:p>
        </p:txBody>
      </p:sp>
      <p:graphicFrame>
        <p:nvGraphicFramePr>
          <p:cNvPr id="4" name="Content Placeholder 3"/>
          <p:cNvGraphicFramePr>
            <a:graphicFrameLocks noGrp="1"/>
          </p:cNvGraphicFramePr>
          <p:nvPr>
            <p:ph idx="1"/>
          </p:nvPr>
        </p:nvGraphicFramePr>
        <p:xfrm>
          <a:off x="685800" y="1868488"/>
          <a:ext cx="7770813" cy="4257675"/>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0" y="6248400"/>
            <a:ext cx="7770813" cy="609600"/>
          </a:xfrm>
          <a:prstGeom prst="rect">
            <a:avLst/>
          </a:prstGeom>
        </p:spPr>
        <p:txBody>
          <a:bodyPr vert="horz" lIns="91440" tIns="45720" rIns="91440" bIns="45720" rtlCol="0" anchor="ctr"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j-lt"/>
                <a:ea typeface="+mj-ea"/>
                <a:cs typeface="+mj-cs"/>
              </a:rPr>
              <a:t>Be careful when you see statistics. </a:t>
            </a:r>
            <a:endParaRPr kumimoji="0" lang="en-US" sz="3200" b="0" i="0" u="none" strike="noStrike" kern="1200" cap="none" spc="0" normalizeH="0" baseline="0" noProof="0" dirty="0">
              <a:ln>
                <a:noFill/>
              </a:ln>
              <a:solidFill>
                <a:schemeClr val="tx1"/>
              </a:solidFill>
              <a:effectLst>
                <a:outerShdw blurRad="50800" dist="50800" dir="5400000" sx="101000" sy="101000" algn="t" rotWithShape="0">
                  <a:prstClr val="black">
                    <a:alpha val="40000"/>
                  </a:prstClr>
                </a:outerShdw>
              </a:effectLst>
              <a:uLnTx/>
              <a:uFillTx/>
              <a:latin typeface="+mj-lt"/>
              <a:ea typeface="+mj-ea"/>
              <a:cs typeface="+mj-cs"/>
            </a:endParaRPr>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Same data…very different interpretations. 	</a:t>
            </a:r>
            <a:endParaRPr lang="en-US" dirty="0"/>
          </a:p>
        </p:txBody>
      </p:sp>
      <p:sp>
        <p:nvSpPr>
          <p:cNvPr id="3" name="Content Placeholder 2"/>
          <p:cNvSpPr>
            <a:spLocks noGrp="1"/>
          </p:cNvSpPr>
          <p:nvPr>
            <p:ph idx="1"/>
          </p:nvPr>
        </p:nvSpPr>
        <p:spPr/>
        <p:txBody>
          <a:bodyPr/>
          <a:lstStyle/>
          <a:p>
            <a:r>
              <a:rPr lang="en-US" dirty="0" smtClean="0"/>
              <a:t>Think about the movie as you are watching it and see at which points this is the kind of information that you see. How are things spun?  </a:t>
            </a:r>
          </a:p>
          <a:p>
            <a:r>
              <a:rPr lang="en-US" dirty="0" smtClean="0"/>
              <a:t>Remember that we will have a writing assignment at the end and you will need to be able to talk about the persuasive techniques in the movie and provide specific examples. </a:t>
            </a:r>
          </a:p>
          <a:p>
            <a:pPr>
              <a:buNone/>
            </a:pPr>
            <a:endParaRPr lang="en-US" dirty="0" smtClean="0"/>
          </a:p>
          <a:p>
            <a:pPr>
              <a:buNone/>
            </a:pPr>
            <a:endParaRPr lang="en-US" dirty="0"/>
          </a:p>
        </p:txBody>
      </p:sp>
      <p:pic>
        <p:nvPicPr>
          <p:cNvPr id="4" name="Picture 3" descr="357681_designated_smoking_area.jpg"/>
          <p:cNvPicPr>
            <a:picLocks noChangeAspect="1"/>
          </p:cNvPicPr>
          <p:nvPr/>
        </p:nvPicPr>
        <p:blipFill>
          <a:blip r:embed="rId2"/>
          <a:stretch>
            <a:fillRect/>
          </a:stretch>
        </p:blipFill>
        <p:spPr>
          <a:xfrm>
            <a:off x="3810000" y="4724400"/>
            <a:ext cx="1041400" cy="1270000"/>
          </a:xfrm>
          <a:prstGeom prst="rect">
            <a:avLst/>
          </a:prstGeom>
        </p:spPr>
      </p:pic>
      <p:pic>
        <p:nvPicPr>
          <p:cNvPr id="5" name="Picture 4" descr="1005310_deadly_habit.jpg"/>
          <p:cNvPicPr>
            <a:picLocks noChangeAspect="1"/>
          </p:cNvPicPr>
          <p:nvPr/>
        </p:nvPicPr>
        <p:blipFill>
          <a:blip r:embed="rId3"/>
          <a:stretch>
            <a:fillRect/>
          </a:stretch>
        </p:blipFill>
        <p:spPr>
          <a:xfrm>
            <a:off x="355600" y="4808538"/>
            <a:ext cx="1270000" cy="914400"/>
          </a:xfrm>
          <a:prstGeom prst="rect">
            <a:avLst/>
          </a:prstGeom>
        </p:spPr>
      </p:pic>
      <p:pic>
        <p:nvPicPr>
          <p:cNvPr id="6" name="Picture 5" descr="1140052_cigarette.jpg"/>
          <p:cNvPicPr>
            <a:picLocks noChangeAspect="1"/>
          </p:cNvPicPr>
          <p:nvPr/>
        </p:nvPicPr>
        <p:blipFill>
          <a:blip r:embed="rId4"/>
          <a:stretch>
            <a:fillRect/>
          </a:stretch>
        </p:blipFill>
        <p:spPr>
          <a:xfrm>
            <a:off x="2438400" y="5410200"/>
            <a:ext cx="596900" cy="1270000"/>
          </a:xfrm>
          <a:prstGeom prst="rect">
            <a:avLst/>
          </a:prstGeom>
        </p:spPr>
      </p:pic>
      <p:pic>
        <p:nvPicPr>
          <p:cNvPr id="7" name="Picture 6" descr="956932_lips_with_smoke.jpg"/>
          <p:cNvPicPr>
            <a:picLocks noChangeAspect="1"/>
          </p:cNvPicPr>
          <p:nvPr/>
        </p:nvPicPr>
        <p:blipFill>
          <a:blip r:embed="rId5"/>
          <a:stretch>
            <a:fillRect/>
          </a:stretch>
        </p:blipFill>
        <p:spPr>
          <a:xfrm>
            <a:off x="7391400" y="4800600"/>
            <a:ext cx="1270000" cy="901700"/>
          </a:xfrm>
          <a:prstGeom prst="rect">
            <a:avLst/>
          </a:prstGeom>
        </p:spPr>
      </p:pic>
      <p:pic>
        <p:nvPicPr>
          <p:cNvPr id="8" name="Picture 7" descr="1031087_blue_lighter.jpg"/>
          <p:cNvPicPr>
            <a:picLocks noChangeAspect="1"/>
          </p:cNvPicPr>
          <p:nvPr/>
        </p:nvPicPr>
        <p:blipFill>
          <a:blip r:embed="rId6"/>
          <a:stretch>
            <a:fillRect/>
          </a:stretch>
        </p:blipFill>
        <p:spPr>
          <a:xfrm>
            <a:off x="5545138" y="5314950"/>
            <a:ext cx="1270000" cy="1079500"/>
          </a:xfrm>
          <a:prstGeom prst="rect">
            <a:avLst/>
          </a:prstGeom>
        </p:spPr>
      </p:pic>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900" decel="100000" fill="hold"/>
                                        <p:tgtEl>
                                          <p:spTgt spid="8"/>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900" decel="100000" fill="hold"/>
                                        <p:tgtEl>
                                          <p:spTgt spid="7"/>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anim calcmode="lin" valueType="num">
                                      <p:cBhvr>
                                        <p:cTn id="35" dur="1000" fill="hold"/>
                                        <p:tgtEl>
                                          <p:spTgt spid="4"/>
                                        </p:tgtEl>
                                        <p:attrNameLst>
                                          <p:attrName>ppt_x</p:attrName>
                                        </p:attrNameLst>
                                      </p:cBhvr>
                                      <p:tavLst>
                                        <p:tav tm="0">
                                          <p:val>
                                            <p:strVal val="#ppt_x"/>
                                          </p:val>
                                        </p:tav>
                                        <p:tav tm="100000">
                                          <p:val>
                                            <p:strVal val="#ppt_x"/>
                                          </p:val>
                                        </p:tav>
                                      </p:tavLst>
                                    </p:anim>
                                    <p:anim calcmode="lin" valueType="num">
                                      <p:cBhvr>
                                        <p:cTn id="36" dur="900" decel="100000" fill="hold"/>
                                        <p:tgtEl>
                                          <p:spTgt spid="4"/>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900" decel="100000" fill="hold"/>
                                        <p:tgtEl>
                                          <p:spTgt spid="5"/>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900" decel="100000" fill="hold"/>
                                        <p:tgtEl>
                                          <p:spTgt spid="6"/>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Movie Review </a:t>
            </a:r>
            <a:endParaRPr lang="en-US" dirty="0"/>
          </a:p>
        </p:txBody>
      </p:sp>
      <p:pic>
        <p:nvPicPr>
          <p:cNvPr id="4" name="video.mp4">
            <a:hlinkClick r:id="" action="ppaction://media"/>
          </p:cNvPr>
          <p:cNvPicPr/>
          <p:nvPr>
            <p:ph idx="1"/>
            <a:videoFile r:link="rId1"/>
          </p:nvPr>
        </p:nvPicPr>
        <p:blipFill>
          <a:blip r:embed="rId4"/>
          <a:stretch>
            <a:fillRect/>
          </a:stretch>
        </p:blipFill>
        <p:spPr>
          <a:xfrm>
            <a:off x="2031206" y="2066925"/>
            <a:ext cx="5080000" cy="3860800"/>
          </a:xfrm>
        </p:spPr>
      </p:pic>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298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why are we watching a movie? </a:t>
            </a:r>
            <a:endParaRPr lang="en-US" dirty="0"/>
          </a:p>
        </p:txBody>
      </p:sp>
      <p:sp>
        <p:nvSpPr>
          <p:cNvPr id="3" name="Content Placeholder 2"/>
          <p:cNvSpPr>
            <a:spLocks noGrp="1"/>
          </p:cNvSpPr>
          <p:nvPr>
            <p:ph idx="1"/>
          </p:nvPr>
        </p:nvSpPr>
        <p:spPr/>
        <p:txBody>
          <a:bodyPr/>
          <a:lstStyle/>
          <a:p>
            <a:r>
              <a:rPr lang="en-US" dirty="0" smtClean="0"/>
              <a:t>Thank you for Smoking is a movie that contains many elements of persuasion in a single “text” that we can look at. </a:t>
            </a:r>
          </a:p>
          <a:p>
            <a:r>
              <a:rPr lang="en-US" dirty="0" smtClean="0"/>
              <a:t>When watching the film be sure to pay attention to:</a:t>
            </a:r>
          </a:p>
          <a:p>
            <a:pPr lvl="2"/>
            <a:r>
              <a:rPr lang="en-US" dirty="0" smtClean="0"/>
              <a:t>Persuasive techniques</a:t>
            </a:r>
          </a:p>
          <a:p>
            <a:pPr lvl="2"/>
            <a:r>
              <a:rPr lang="en-US" dirty="0" smtClean="0"/>
              <a:t>How issues are approached by different characters</a:t>
            </a:r>
          </a:p>
          <a:p>
            <a:pPr lvl="2"/>
            <a:r>
              <a:rPr lang="en-US" dirty="0" smtClean="0"/>
              <a:t>The overall message of the movie </a:t>
            </a:r>
          </a:p>
          <a:p>
            <a:pPr lvl="2"/>
            <a:r>
              <a:rPr lang="en-US" dirty="0" smtClean="0"/>
              <a:t>The questions raised as ideas are presented</a:t>
            </a:r>
          </a:p>
          <a:p>
            <a:pPr lvl="2"/>
            <a:r>
              <a:rPr lang="en-US" dirty="0" smtClean="0"/>
              <a:t>The representation of different groups in the film</a:t>
            </a:r>
          </a:p>
          <a:p>
            <a:pPr lvl="2"/>
            <a:r>
              <a:rPr lang="en-US" dirty="0" smtClean="0"/>
              <a:t>The kinds of visuals used. </a:t>
            </a:r>
          </a:p>
          <a:p>
            <a:pPr lvl="2"/>
            <a:endParaRPr lang="en-US" dirty="0" smtClean="0"/>
          </a:p>
          <a:p>
            <a:pPr lvl="1"/>
            <a:endParaRPr lang="en-US"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amond(in)">
                                      <p:cBhvr>
                                        <p:cTn id="20" dur="2000"/>
                                        <p:tgtEl>
                                          <p:spTgt spid="3">
                                            <p:txEl>
                                              <p:pRg st="2" end="2"/>
                                            </p:txEl>
                                          </p:spTgt>
                                        </p:tgtEl>
                                      </p:cBhvr>
                                    </p:animEffect>
                                  </p:childTnLst>
                                </p:cTn>
                              </p:par>
                              <p:par>
                                <p:cTn id="21" presetID="8" presetClass="entr" presetSubtype="16"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amond(in)">
                                      <p:cBhvr>
                                        <p:cTn id="23" dur="2000"/>
                                        <p:tgtEl>
                                          <p:spTgt spid="3">
                                            <p:txEl>
                                              <p:pRg st="3" end="3"/>
                                            </p:txEl>
                                          </p:spTgt>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diamond(in)">
                                      <p:cBhvr>
                                        <p:cTn id="26" dur="2000"/>
                                        <p:tgtEl>
                                          <p:spTgt spid="3">
                                            <p:txEl>
                                              <p:pRg st="4" end="4"/>
                                            </p:txEl>
                                          </p:spTgt>
                                        </p:tgtEl>
                                      </p:cBhvr>
                                    </p:animEffect>
                                  </p:childTnLst>
                                </p:cTn>
                              </p:par>
                              <p:par>
                                <p:cTn id="27" presetID="8" presetClass="entr" presetSubtype="16"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diamond(in)">
                                      <p:cBhvr>
                                        <p:cTn id="29" dur="2000"/>
                                        <p:tgtEl>
                                          <p:spTgt spid="3">
                                            <p:txEl>
                                              <p:pRg st="5" end="5"/>
                                            </p:txEl>
                                          </p:spTgt>
                                        </p:tgtEl>
                                      </p:cBhvr>
                                    </p:animEffect>
                                  </p:childTnLst>
                                </p:cTn>
                              </p:par>
                              <p:par>
                                <p:cTn id="30" presetID="8" presetClass="entr" presetSubtype="16"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par>
                                <p:cTn id="33" presetID="8" presetClass="entr" presetSubtype="16"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diamond(in)">
                                      <p:cBhvr>
                                        <p:cTn id="3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46529"/>
            <a:ext cx="7770813" cy="1429871"/>
          </a:xfrm>
        </p:spPr>
        <p:txBody>
          <a:bodyPr>
            <a:normAutofit fontScale="90000"/>
          </a:bodyPr>
          <a:lstStyle/>
          <a:p>
            <a:r>
              <a:rPr lang="en-US" dirty="0" smtClean="0"/>
              <a:t>Persuasive Techniques used in the film overtly and behind the scenes:</a:t>
            </a:r>
            <a:endParaRPr lang="en-US" dirty="0"/>
          </a:p>
        </p:txBody>
      </p:sp>
      <p:sp>
        <p:nvSpPr>
          <p:cNvPr id="3" name="Content Placeholder 2"/>
          <p:cNvSpPr>
            <a:spLocks noGrp="1"/>
          </p:cNvSpPr>
          <p:nvPr>
            <p:ph idx="1"/>
          </p:nvPr>
        </p:nvSpPr>
        <p:spPr>
          <a:xfrm>
            <a:off x="1371600" y="2067119"/>
            <a:ext cx="7085013" cy="4257022"/>
          </a:xfrm>
        </p:spPr>
        <p:txBody>
          <a:bodyPr numCol="2">
            <a:normAutofit lnSpcReduction="10000"/>
          </a:bodyPr>
          <a:lstStyle/>
          <a:p>
            <a:r>
              <a:rPr lang="en-US" dirty="0" smtClean="0"/>
              <a:t>Satire</a:t>
            </a:r>
          </a:p>
          <a:p>
            <a:pPr lvl="0"/>
            <a:r>
              <a:rPr lang="en-US" dirty="0" smtClean="0"/>
              <a:t>Spin:</a:t>
            </a:r>
          </a:p>
          <a:p>
            <a:pPr lvl="1"/>
            <a:r>
              <a:rPr lang="en-US" dirty="0" smtClean="0"/>
              <a:t>Misdirection</a:t>
            </a:r>
          </a:p>
          <a:p>
            <a:pPr lvl="1"/>
            <a:r>
              <a:rPr lang="en-US" dirty="0" smtClean="0"/>
              <a:t>Manipulation</a:t>
            </a:r>
          </a:p>
          <a:p>
            <a:pPr lvl="1"/>
            <a:r>
              <a:rPr lang="en-US" dirty="0" smtClean="0"/>
              <a:t>Non-denial denial</a:t>
            </a:r>
          </a:p>
          <a:p>
            <a:pPr lvl="1"/>
            <a:r>
              <a:rPr lang="en-US" dirty="0" smtClean="0"/>
              <a:t>Cherry Picking</a:t>
            </a:r>
          </a:p>
          <a:p>
            <a:r>
              <a:rPr lang="en-US" dirty="0" smtClean="0"/>
              <a:t>Scientific Evidence</a:t>
            </a:r>
          </a:p>
          <a:p>
            <a:r>
              <a:rPr lang="en-US" dirty="0" smtClean="0"/>
              <a:t>Testimonial</a:t>
            </a:r>
          </a:p>
          <a:p>
            <a:r>
              <a:rPr lang="en-US" dirty="0" smtClean="0"/>
              <a:t>Traditional (History)</a:t>
            </a:r>
          </a:p>
          <a:p>
            <a:r>
              <a:rPr lang="en-US" dirty="0" smtClean="0"/>
              <a:t>Bandwagon</a:t>
            </a:r>
          </a:p>
          <a:p>
            <a:r>
              <a:rPr lang="en-US" dirty="0" smtClean="0"/>
              <a:t>Best Quality</a:t>
            </a:r>
          </a:p>
          <a:p>
            <a:r>
              <a:rPr lang="en-US" dirty="0" smtClean="0"/>
              <a:t>Celebrity Endorsement</a:t>
            </a:r>
          </a:p>
          <a:p>
            <a:r>
              <a:rPr lang="en-US" dirty="0" err="1" smtClean="0"/>
              <a:t>Homestyle</a:t>
            </a:r>
            <a:r>
              <a:rPr lang="en-US" dirty="0" smtClean="0"/>
              <a:t> (Everyman)</a:t>
            </a:r>
          </a:p>
          <a:p>
            <a:r>
              <a:rPr lang="en-US" dirty="0" smtClean="0"/>
              <a:t>Negative Advertising</a:t>
            </a:r>
          </a:p>
          <a:p>
            <a:r>
              <a:rPr lang="en-US" dirty="0" smtClean="0"/>
              <a:t>New and Improved</a:t>
            </a:r>
          </a:p>
          <a:p>
            <a:r>
              <a:rPr lang="en-US" dirty="0" smtClean="0"/>
              <a:t>Product Placement</a:t>
            </a:r>
          </a:p>
          <a:p>
            <a:endParaRPr lang="en-US" dirty="0"/>
          </a:p>
        </p:txBody>
      </p:sp>
      <p:pic>
        <p:nvPicPr>
          <p:cNvPr id="4" name="Picture 3"/>
          <p:cNvPicPr>
            <a:picLocks noChangeAspect="1"/>
          </p:cNvPicPr>
          <p:nvPr/>
        </p:nvPicPr>
        <p:blipFill>
          <a:blip r:embed="rId3"/>
          <a:stretch>
            <a:fillRect/>
          </a:stretch>
        </p:blipFill>
        <p:spPr>
          <a:xfrm>
            <a:off x="457200" y="2712578"/>
            <a:ext cx="808182" cy="533400"/>
          </a:xfrm>
          <a:prstGeom prst="rect">
            <a:avLst/>
          </a:prstGeom>
        </p:spPr>
      </p:pic>
      <p:pic>
        <p:nvPicPr>
          <p:cNvPr id="5" name="Picture 4"/>
          <p:cNvPicPr>
            <a:picLocks noChangeAspect="1"/>
          </p:cNvPicPr>
          <p:nvPr/>
        </p:nvPicPr>
        <p:blipFill>
          <a:blip r:embed="rId4"/>
          <a:stretch>
            <a:fillRect/>
          </a:stretch>
        </p:blipFill>
        <p:spPr>
          <a:xfrm>
            <a:off x="457200" y="4388978"/>
            <a:ext cx="790223" cy="533400"/>
          </a:xfrm>
          <a:prstGeom prst="rect">
            <a:avLst/>
          </a:prstGeom>
        </p:spPr>
      </p:pic>
      <p:pic>
        <p:nvPicPr>
          <p:cNvPr id="6" name="Picture 5"/>
          <p:cNvPicPr>
            <a:picLocks noChangeAspect="1"/>
          </p:cNvPicPr>
          <p:nvPr/>
        </p:nvPicPr>
        <p:blipFill>
          <a:blip r:embed="rId5"/>
          <a:stretch>
            <a:fillRect/>
          </a:stretch>
        </p:blipFill>
        <p:spPr>
          <a:xfrm>
            <a:off x="914400" y="5912978"/>
            <a:ext cx="456692" cy="640222"/>
          </a:xfrm>
          <a:prstGeom prst="rect">
            <a:avLst/>
          </a:prstGeom>
        </p:spPr>
      </p:pic>
      <p:pic>
        <p:nvPicPr>
          <p:cNvPr id="7" name="Picture 6"/>
          <p:cNvPicPr>
            <a:picLocks noChangeAspect="1"/>
          </p:cNvPicPr>
          <p:nvPr/>
        </p:nvPicPr>
        <p:blipFill>
          <a:blip r:embed="rId6"/>
          <a:stretch>
            <a:fillRect/>
          </a:stretch>
        </p:blipFill>
        <p:spPr>
          <a:xfrm>
            <a:off x="7772400" y="5455778"/>
            <a:ext cx="885912" cy="775494"/>
          </a:xfrm>
          <a:prstGeom prst="rect">
            <a:avLst/>
          </a:prstGeom>
        </p:spPr>
      </p:pic>
      <p:pic>
        <p:nvPicPr>
          <p:cNvPr id="8" name="Picture 7"/>
          <p:cNvPicPr>
            <a:picLocks noChangeAspect="1"/>
          </p:cNvPicPr>
          <p:nvPr/>
        </p:nvPicPr>
        <p:blipFill>
          <a:blip r:embed="rId7"/>
          <a:stretch>
            <a:fillRect/>
          </a:stretch>
        </p:blipFill>
        <p:spPr>
          <a:xfrm>
            <a:off x="8458200" y="3703178"/>
            <a:ext cx="459486" cy="685800"/>
          </a:xfrm>
          <a:prstGeom prst="rect">
            <a:avLst/>
          </a:prstGeom>
        </p:spPr>
      </p:pic>
      <p:pic>
        <p:nvPicPr>
          <p:cNvPr id="9" name="Picture 8"/>
          <p:cNvPicPr>
            <a:picLocks noChangeAspect="1"/>
          </p:cNvPicPr>
          <p:nvPr/>
        </p:nvPicPr>
        <p:blipFill>
          <a:blip r:embed="rId8"/>
          <a:stretch>
            <a:fillRect/>
          </a:stretch>
        </p:blipFill>
        <p:spPr>
          <a:xfrm>
            <a:off x="533400" y="5150978"/>
            <a:ext cx="718344" cy="555822"/>
          </a:xfrm>
          <a:prstGeom prst="rect">
            <a:avLst/>
          </a:prstGeom>
        </p:spPr>
      </p:pic>
      <p:pic>
        <p:nvPicPr>
          <p:cNvPr id="10" name="Picture 9"/>
          <p:cNvPicPr>
            <a:picLocks noChangeAspect="1"/>
          </p:cNvPicPr>
          <p:nvPr/>
        </p:nvPicPr>
        <p:blipFill>
          <a:blip r:embed="rId9"/>
          <a:stretch>
            <a:fillRect/>
          </a:stretch>
        </p:blipFill>
        <p:spPr>
          <a:xfrm>
            <a:off x="6705600" y="1340978"/>
            <a:ext cx="838200" cy="1256686"/>
          </a:xfrm>
          <a:prstGeom prst="rect">
            <a:avLst/>
          </a:prstGeom>
        </p:spPr>
      </p:pic>
      <p:pic>
        <p:nvPicPr>
          <p:cNvPr id="11" name="Picture 10"/>
          <p:cNvPicPr>
            <a:picLocks noChangeAspect="1"/>
          </p:cNvPicPr>
          <p:nvPr/>
        </p:nvPicPr>
        <p:blipFill>
          <a:blip r:embed="rId10"/>
          <a:stretch>
            <a:fillRect/>
          </a:stretch>
        </p:blipFill>
        <p:spPr>
          <a:xfrm>
            <a:off x="6858000" y="2712578"/>
            <a:ext cx="838200" cy="447040"/>
          </a:xfrm>
          <a:prstGeom prst="rect">
            <a:avLst/>
          </a:prstGeom>
        </p:spPr>
      </p:pic>
      <p:pic>
        <p:nvPicPr>
          <p:cNvPr id="12" name="Picture 11"/>
          <p:cNvPicPr>
            <a:picLocks noChangeAspect="1"/>
          </p:cNvPicPr>
          <p:nvPr/>
        </p:nvPicPr>
        <p:blipFill>
          <a:blip r:embed="rId11"/>
          <a:stretch>
            <a:fillRect/>
          </a:stretch>
        </p:blipFill>
        <p:spPr>
          <a:xfrm>
            <a:off x="7620000" y="4769978"/>
            <a:ext cx="762000" cy="539044"/>
          </a:xfrm>
          <a:prstGeom prst="rect">
            <a:avLst/>
          </a:prstGeom>
        </p:spPr>
      </p:pic>
      <p:pic>
        <p:nvPicPr>
          <p:cNvPr id="13" name="Picture 12"/>
          <p:cNvPicPr>
            <a:picLocks noChangeAspect="1"/>
          </p:cNvPicPr>
          <p:nvPr/>
        </p:nvPicPr>
        <p:blipFill>
          <a:blip r:embed="rId12"/>
          <a:stretch>
            <a:fillRect/>
          </a:stretch>
        </p:blipFill>
        <p:spPr>
          <a:xfrm>
            <a:off x="8153400" y="2941178"/>
            <a:ext cx="736600" cy="694509"/>
          </a:xfrm>
          <a:prstGeom prst="rect">
            <a:avLst/>
          </a:prstGeom>
        </p:spPr>
      </p:pic>
      <p:pic>
        <p:nvPicPr>
          <p:cNvPr id="14" name="Picture 13"/>
          <p:cNvPicPr>
            <a:picLocks noChangeAspect="1"/>
          </p:cNvPicPr>
          <p:nvPr/>
        </p:nvPicPr>
        <p:blipFill>
          <a:blip r:embed="rId13"/>
          <a:stretch>
            <a:fillRect/>
          </a:stretch>
        </p:blipFill>
        <p:spPr>
          <a:xfrm>
            <a:off x="7848600" y="4236578"/>
            <a:ext cx="533400" cy="533400"/>
          </a:xfrm>
          <a:prstGeom prst="rect">
            <a:avLst/>
          </a:prstGeom>
        </p:spPr>
      </p:pic>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lide(fromBottom)">
                                      <p:cBhvr>
                                        <p:cTn id="11" dur="500"/>
                                        <p:tgtEl>
                                          <p:spTgt spid="4"/>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lide(fromBottom)">
                                      <p:cBhvr>
                                        <p:cTn id="15" dur="500"/>
                                        <p:tgtEl>
                                          <p:spTgt spid="8"/>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500"/>
                                        <p:tgtEl>
                                          <p:spTgt spid="11"/>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Bottom)">
                                      <p:cBhvr>
                                        <p:cTn id="27" dur="500"/>
                                        <p:tgtEl>
                                          <p:spTgt spid="7"/>
                                        </p:tgtEl>
                                      </p:cBhvr>
                                    </p:animEffect>
                                  </p:childTnLst>
                                </p:cTn>
                              </p:par>
                            </p:childTnLst>
                          </p:cTn>
                        </p:par>
                        <p:par>
                          <p:cTn id="28" fill="hold">
                            <p:stCondLst>
                              <p:cond delay="3000"/>
                            </p:stCondLst>
                            <p:childTnLst>
                              <p:par>
                                <p:cTn id="29" presetID="12" presetClass="entr" presetSubtype="4"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slide(fromBottom)">
                                      <p:cBhvr>
                                        <p:cTn id="31" dur="500"/>
                                        <p:tgtEl>
                                          <p:spTgt spid="10"/>
                                        </p:tgtEl>
                                      </p:cBhvr>
                                    </p:animEffect>
                                  </p:childTnLst>
                                </p:cTn>
                              </p:par>
                            </p:childTnLst>
                          </p:cTn>
                        </p:par>
                        <p:par>
                          <p:cTn id="32" fill="hold">
                            <p:stCondLst>
                              <p:cond delay="3500"/>
                            </p:stCondLst>
                            <p:childTnLst>
                              <p:par>
                                <p:cTn id="33" presetID="1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slide(fromBottom)">
                                      <p:cBhvr>
                                        <p:cTn id="35" dur="500"/>
                                        <p:tgtEl>
                                          <p:spTgt spid="13"/>
                                        </p:tgtEl>
                                      </p:cBhvr>
                                    </p:animEffect>
                                  </p:childTnLst>
                                </p:cTn>
                              </p:par>
                            </p:childTnLst>
                          </p:cTn>
                        </p:par>
                        <p:par>
                          <p:cTn id="36" fill="hold">
                            <p:stCondLst>
                              <p:cond delay="4000"/>
                            </p:stCondLst>
                            <p:childTnLst>
                              <p:par>
                                <p:cTn id="37" presetID="12" presetClass="entr" presetSubtype="4"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slide(fromBottom)">
                                      <p:cBhvr>
                                        <p:cTn id="39" dur="500"/>
                                        <p:tgtEl>
                                          <p:spTgt spid="5"/>
                                        </p:tgtEl>
                                      </p:cBhvr>
                                    </p:animEffect>
                                  </p:childTnLst>
                                </p:cTn>
                              </p:par>
                            </p:childTnLst>
                          </p:cTn>
                        </p:par>
                        <p:par>
                          <p:cTn id="40" fill="hold">
                            <p:stCondLst>
                              <p:cond delay="4500"/>
                            </p:stCondLst>
                            <p:childTnLst>
                              <p:par>
                                <p:cTn id="41" presetID="12" presetClass="entr" presetSubtype="4"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slide(fromBottom)">
                                      <p:cBhvr>
                                        <p:cTn id="43" dur="500"/>
                                        <p:tgtEl>
                                          <p:spTgt spid="9"/>
                                        </p:tgtEl>
                                      </p:cBhvr>
                                    </p:animEffect>
                                  </p:childTnLst>
                                </p:cTn>
                              </p:par>
                            </p:childTnLst>
                          </p:cTn>
                        </p:par>
                        <p:par>
                          <p:cTn id="44" fill="hold">
                            <p:stCondLst>
                              <p:cond delay="5000"/>
                            </p:stCondLst>
                            <p:childTnLst>
                              <p:par>
                                <p:cTn id="45" presetID="12" presetClass="entr" presetSubtype="4"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lide(fromBottom)">
                                      <p:cBhvr>
                                        <p:cTn id="47" dur="500"/>
                                        <p:tgtEl>
                                          <p:spTgt spid="14"/>
                                        </p:tgtEl>
                                      </p:cBhvr>
                                    </p:animEffect>
                                  </p:childTnLst>
                                </p:cTn>
                              </p:par>
                            </p:childTnLst>
                          </p:cTn>
                        </p:par>
                        <p:par>
                          <p:cTn id="48" fill="hold">
                            <p:stCondLst>
                              <p:cond delay="5500"/>
                            </p:stCondLst>
                            <p:childTnLst>
                              <p:par>
                                <p:cTn id="49" presetID="12" presetClass="entr" presetSubtype="4"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slide(fromBottom)">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 fill="hold">
                                          <p:stCondLst>
                                            <p:cond delay="0"/>
                                          </p:stCondLst>
                                        </p:cTn>
                                        <p:tgtEl>
                                          <p:spTgt spid="3">
                                            <p:txEl>
                                              <p:pRg st="0" end="0"/>
                                            </p:txEl>
                                          </p:spTgt>
                                        </p:tgtEl>
                                        <p:attrNameLst>
                                          <p:attrName>style.visibility</p:attrName>
                                        </p:attrNameLst>
                                      </p:cBhvr>
                                      <p:to>
                                        <p:strVal val="visible"/>
                                      </p:to>
                                    </p:set>
                                    <p:animEffect transition="in" filter="dissolve">
                                      <p:cBhvr>
                                        <p:cTn id="56" dur="500"/>
                                        <p:tgtEl>
                                          <p:spTgt spid="3">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3">
                                            <p:txEl>
                                              <p:pRg st="1" end="1"/>
                                            </p:txEl>
                                          </p:spTgt>
                                        </p:tgtEl>
                                        <p:attrNameLst>
                                          <p:attrName>style.visibility</p:attrName>
                                        </p:attrNameLst>
                                      </p:cBhvr>
                                      <p:to>
                                        <p:strVal val="visible"/>
                                      </p:to>
                                    </p:set>
                                    <p:animEffect transition="in" filter="dissolve">
                                      <p:cBhvr>
                                        <p:cTn id="61" dur="500"/>
                                        <p:tgtEl>
                                          <p:spTgt spid="3">
                                            <p:txEl>
                                              <p:pRg st="1" end="1"/>
                                            </p:txEl>
                                          </p:spTgt>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
                                            <p:txEl>
                                              <p:pRg st="2" end="2"/>
                                            </p:txEl>
                                          </p:spTgt>
                                        </p:tgtEl>
                                        <p:attrNameLst>
                                          <p:attrName>style.visibility</p:attrName>
                                        </p:attrNameLst>
                                      </p:cBhvr>
                                      <p:to>
                                        <p:strVal val="visible"/>
                                      </p:to>
                                    </p:set>
                                    <p:animEffect transition="in" filter="dissolve">
                                      <p:cBhvr>
                                        <p:cTn id="64" dur="500"/>
                                        <p:tgtEl>
                                          <p:spTgt spid="3">
                                            <p:txEl>
                                              <p:pRg st="2" end="2"/>
                                            </p:txEl>
                                          </p:spTgt>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animEffect transition="in" filter="dissolve">
                                      <p:cBhvr>
                                        <p:cTn id="67" dur="500"/>
                                        <p:tgtEl>
                                          <p:spTgt spid="3">
                                            <p:txEl>
                                              <p:pRg st="3" end="3"/>
                                            </p:txEl>
                                          </p:spTgt>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3">
                                            <p:txEl>
                                              <p:pRg st="4" end="4"/>
                                            </p:txEl>
                                          </p:spTgt>
                                        </p:tgtEl>
                                        <p:attrNameLst>
                                          <p:attrName>style.visibility</p:attrName>
                                        </p:attrNameLst>
                                      </p:cBhvr>
                                      <p:to>
                                        <p:strVal val="visible"/>
                                      </p:to>
                                    </p:set>
                                    <p:animEffect transition="in" filter="dissolve">
                                      <p:cBhvr>
                                        <p:cTn id="70" dur="500"/>
                                        <p:tgtEl>
                                          <p:spTgt spid="3">
                                            <p:txEl>
                                              <p:pRg st="4" end="4"/>
                                            </p:txEl>
                                          </p:spTgt>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animEffect transition="in" filter="dissolve">
                                      <p:cBhvr>
                                        <p:cTn id="73" dur="500"/>
                                        <p:tgtEl>
                                          <p:spTgt spid="3">
                                            <p:txEl>
                                              <p:pRg st="5" end="5"/>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3">
                                            <p:txEl>
                                              <p:pRg st="6" end="6"/>
                                            </p:txEl>
                                          </p:spTgt>
                                        </p:tgtEl>
                                        <p:attrNameLst>
                                          <p:attrName>style.visibility</p:attrName>
                                        </p:attrNameLst>
                                      </p:cBhvr>
                                      <p:to>
                                        <p:strVal val="visible"/>
                                      </p:to>
                                    </p:set>
                                    <p:animEffect transition="in" filter="dissolve">
                                      <p:cBhvr>
                                        <p:cTn id="78" dur="500"/>
                                        <p:tgtEl>
                                          <p:spTgt spid="3">
                                            <p:txEl>
                                              <p:pRg st="6" end="6"/>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3">
                                            <p:txEl>
                                              <p:pRg st="7" end="7"/>
                                            </p:txEl>
                                          </p:spTgt>
                                        </p:tgtEl>
                                        <p:attrNameLst>
                                          <p:attrName>style.visibility</p:attrName>
                                        </p:attrNameLst>
                                      </p:cBhvr>
                                      <p:to>
                                        <p:strVal val="visible"/>
                                      </p:to>
                                    </p:set>
                                    <p:animEffect transition="in" filter="dissolve">
                                      <p:cBhvr>
                                        <p:cTn id="83" dur="500"/>
                                        <p:tgtEl>
                                          <p:spTgt spid="3">
                                            <p:txEl>
                                              <p:pRg st="7" end="7"/>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9" presetClass="entr" presetSubtype="0" fill="hold" grpId="0" nodeType="clickEffect">
                                  <p:stCondLst>
                                    <p:cond delay="0"/>
                                  </p:stCondLst>
                                  <p:childTnLst>
                                    <p:set>
                                      <p:cBhvr>
                                        <p:cTn id="87" dur="1" fill="hold">
                                          <p:stCondLst>
                                            <p:cond delay="0"/>
                                          </p:stCondLst>
                                        </p:cTn>
                                        <p:tgtEl>
                                          <p:spTgt spid="3">
                                            <p:txEl>
                                              <p:pRg st="8" end="8"/>
                                            </p:txEl>
                                          </p:spTgt>
                                        </p:tgtEl>
                                        <p:attrNameLst>
                                          <p:attrName>style.visibility</p:attrName>
                                        </p:attrNameLst>
                                      </p:cBhvr>
                                      <p:to>
                                        <p:strVal val="visible"/>
                                      </p:to>
                                    </p:set>
                                    <p:animEffect transition="in" filter="dissolve">
                                      <p:cBhvr>
                                        <p:cTn id="88" dur="500"/>
                                        <p:tgtEl>
                                          <p:spTgt spid="3">
                                            <p:txEl>
                                              <p:pRg st="8" end="8"/>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9" presetClass="entr" presetSubtype="0" fill="hold" grpId="0" nodeType="clickEffect">
                                  <p:stCondLst>
                                    <p:cond delay="0"/>
                                  </p:stCondLst>
                                  <p:childTnLst>
                                    <p:set>
                                      <p:cBhvr>
                                        <p:cTn id="92" dur="1" fill="hold">
                                          <p:stCondLst>
                                            <p:cond delay="0"/>
                                          </p:stCondLst>
                                        </p:cTn>
                                        <p:tgtEl>
                                          <p:spTgt spid="3">
                                            <p:txEl>
                                              <p:pRg st="9" end="9"/>
                                            </p:txEl>
                                          </p:spTgt>
                                        </p:tgtEl>
                                        <p:attrNameLst>
                                          <p:attrName>style.visibility</p:attrName>
                                        </p:attrNameLst>
                                      </p:cBhvr>
                                      <p:to>
                                        <p:strVal val="visible"/>
                                      </p:to>
                                    </p:set>
                                    <p:animEffect transition="in" filter="dissolve">
                                      <p:cBhvr>
                                        <p:cTn id="93" dur="500"/>
                                        <p:tgtEl>
                                          <p:spTgt spid="3">
                                            <p:txEl>
                                              <p:pRg st="9" end="9"/>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9" presetClass="entr" presetSubtype="0" fill="hold" grpId="0" nodeType="clickEffect">
                                  <p:stCondLst>
                                    <p:cond delay="0"/>
                                  </p:stCondLst>
                                  <p:childTnLst>
                                    <p:set>
                                      <p:cBhvr>
                                        <p:cTn id="97" dur="1" fill="hold">
                                          <p:stCondLst>
                                            <p:cond delay="0"/>
                                          </p:stCondLst>
                                        </p:cTn>
                                        <p:tgtEl>
                                          <p:spTgt spid="3">
                                            <p:txEl>
                                              <p:pRg st="10" end="10"/>
                                            </p:txEl>
                                          </p:spTgt>
                                        </p:tgtEl>
                                        <p:attrNameLst>
                                          <p:attrName>style.visibility</p:attrName>
                                        </p:attrNameLst>
                                      </p:cBhvr>
                                      <p:to>
                                        <p:strVal val="visible"/>
                                      </p:to>
                                    </p:set>
                                    <p:animEffect transition="in" filter="dissolve">
                                      <p:cBhvr>
                                        <p:cTn id="98" dur="500"/>
                                        <p:tgtEl>
                                          <p:spTgt spid="3">
                                            <p:txEl>
                                              <p:pRg st="10" end="1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9" presetClass="entr" presetSubtype="0" fill="hold" grpId="0" nodeType="clickEffect">
                                  <p:stCondLst>
                                    <p:cond delay="0"/>
                                  </p:stCondLst>
                                  <p:childTnLst>
                                    <p:set>
                                      <p:cBhvr>
                                        <p:cTn id="102" dur="1" fill="hold">
                                          <p:stCondLst>
                                            <p:cond delay="0"/>
                                          </p:stCondLst>
                                        </p:cTn>
                                        <p:tgtEl>
                                          <p:spTgt spid="3">
                                            <p:txEl>
                                              <p:pRg st="11" end="11"/>
                                            </p:txEl>
                                          </p:spTgt>
                                        </p:tgtEl>
                                        <p:attrNameLst>
                                          <p:attrName>style.visibility</p:attrName>
                                        </p:attrNameLst>
                                      </p:cBhvr>
                                      <p:to>
                                        <p:strVal val="visible"/>
                                      </p:to>
                                    </p:set>
                                    <p:animEffect transition="in" filter="dissolve">
                                      <p:cBhvr>
                                        <p:cTn id="103" dur="500"/>
                                        <p:tgtEl>
                                          <p:spTgt spid="3">
                                            <p:txEl>
                                              <p:pRg st="11" end="11"/>
                                            </p:txEl>
                                          </p:spTgt>
                                        </p:tgtEl>
                                      </p:cBhvr>
                                    </p:animEffect>
                                  </p:childTnLst>
                                </p:cTn>
                              </p:par>
                            </p:childTnLst>
                          </p:cTn>
                        </p:par>
                      </p:childTnLst>
                    </p:cTn>
                  </p:par>
                  <p:par>
                    <p:cTn id="104" fill="hold">
                      <p:stCondLst>
                        <p:cond delay="indefinite"/>
                      </p:stCondLst>
                      <p:childTnLst>
                        <p:par>
                          <p:cTn id="105" fill="hold">
                            <p:stCondLst>
                              <p:cond delay="0"/>
                            </p:stCondLst>
                            <p:childTnLst>
                              <p:par>
                                <p:cTn id="106" presetID="9" presetClass="entr" presetSubtype="0" fill="hold" grpId="0" nodeType="clickEffect">
                                  <p:stCondLst>
                                    <p:cond delay="0"/>
                                  </p:stCondLst>
                                  <p:childTnLst>
                                    <p:set>
                                      <p:cBhvr>
                                        <p:cTn id="107" dur="1" fill="hold">
                                          <p:stCondLst>
                                            <p:cond delay="0"/>
                                          </p:stCondLst>
                                        </p:cTn>
                                        <p:tgtEl>
                                          <p:spTgt spid="3">
                                            <p:txEl>
                                              <p:pRg st="12" end="12"/>
                                            </p:txEl>
                                          </p:spTgt>
                                        </p:tgtEl>
                                        <p:attrNameLst>
                                          <p:attrName>style.visibility</p:attrName>
                                        </p:attrNameLst>
                                      </p:cBhvr>
                                      <p:to>
                                        <p:strVal val="visible"/>
                                      </p:to>
                                    </p:set>
                                    <p:animEffect transition="in" filter="dissolve">
                                      <p:cBhvr>
                                        <p:cTn id="108" dur="500"/>
                                        <p:tgtEl>
                                          <p:spTgt spid="3">
                                            <p:txEl>
                                              <p:pRg st="12" end="12"/>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9" presetClass="entr" presetSubtype="0" fill="hold" grpId="0" nodeType="clickEffect">
                                  <p:stCondLst>
                                    <p:cond delay="0"/>
                                  </p:stCondLst>
                                  <p:childTnLst>
                                    <p:set>
                                      <p:cBhvr>
                                        <p:cTn id="112" dur="1" fill="hold">
                                          <p:stCondLst>
                                            <p:cond delay="0"/>
                                          </p:stCondLst>
                                        </p:cTn>
                                        <p:tgtEl>
                                          <p:spTgt spid="3">
                                            <p:txEl>
                                              <p:pRg st="13" end="13"/>
                                            </p:txEl>
                                          </p:spTgt>
                                        </p:tgtEl>
                                        <p:attrNameLst>
                                          <p:attrName>style.visibility</p:attrName>
                                        </p:attrNameLst>
                                      </p:cBhvr>
                                      <p:to>
                                        <p:strVal val="visible"/>
                                      </p:to>
                                    </p:set>
                                    <p:animEffect transition="in" filter="dissolve">
                                      <p:cBhvr>
                                        <p:cTn id="113" dur="500"/>
                                        <p:tgtEl>
                                          <p:spTgt spid="3">
                                            <p:txEl>
                                              <p:pRg st="13" end="13"/>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9" presetClass="entr" presetSubtype="0" fill="hold" grpId="0" nodeType="clickEffect">
                                  <p:stCondLst>
                                    <p:cond delay="0"/>
                                  </p:stCondLst>
                                  <p:childTnLst>
                                    <p:set>
                                      <p:cBhvr>
                                        <p:cTn id="117" dur="1" fill="hold">
                                          <p:stCondLst>
                                            <p:cond delay="0"/>
                                          </p:stCondLst>
                                        </p:cTn>
                                        <p:tgtEl>
                                          <p:spTgt spid="3">
                                            <p:txEl>
                                              <p:pRg st="14" end="14"/>
                                            </p:txEl>
                                          </p:spTgt>
                                        </p:tgtEl>
                                        <p:attrNameLst>
                                          <p:attrName>style.visibility</p:attrName>
                                        </p:attrNameLst>
                                      </p:cBhvr>
                                      <p:to>
                                        <p:strVal val="visible"/>
                                      </p:to>
                                    </p:set>
                                    <p:animEffect transition="in" filter="dissolve">
                                      <p:cBhvr>
                                        <p:cTn id="118" dur="500"/>
                                        <p:tgtEl>
                                          <p:spTgt spid="3">
                                            <p:txEl>
                                              <p:pRg st="14" end="14"/>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9" presetClass="entr" presetSubtype="0" fill="hold" grpId="0" nodeType="clickEffect">
                                  <p:stCondLst>
                                    <p:cond delay="0"/>
                                  </p:stCondLst>
                                  <p:childTnLst>
                                    <p:set>
                                      <p:cBhvr>
                                        <p:cTn id="122" dur="1" fill="hold">
                                          <p:stCondLst>
                                            <p:cond delay="0"/>
                                          </p:stCondLst>
                                        </p:cTn>
                                        <p:tgtEl>
                                          <p:spTgt spid="3">
                                            <p:txEl>
                                              <p:pRg st="15" end="15"/>
                                            </p:txEl>
                                          </p:spTgt>
                                        </p:tgtEl>
                                        <p:attrNameLst>
                                          <p:attrName>style.visibility</p:attrName>
                                        </p:attrNameLst>
                                      </p:cBhvr>
                                      <p:to>
                                        <p:strVal val="visible"/>
                                      </p:to>
                                    </p:set>
                                    <p:animEffect transition="in" filter="dissolve">
                                      <p:cBhvr>
                                        <p:cTn id="123"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457200"/>
            <a:ext cx="7770813" cy="1429871"/>
          </a:xfrm>
        </p:spPr>
        <p:txBody>
          <a:bodyPr>
            <a:normAutofit fontScale="90000"/>
          </a:bodyPr>
          <a:lstStyle/>
          <a:p>
            <a:r>
              <a:rPr lang="en-US" dirty="0" smtClean="0"/>
              <a:t>Satire: a definition</a:t>
            </a:r>
            <a:br>
              <a:rPr lang="en-US" dirty="0" smtClean="0"/>
            </a:br>
            <a:r>
              <a:rPr lang="en-US" dirty="0" smtClean="0"/>
              <a:t/>
            </a:r>
            <a:br>
              <a:rPr lang="en-US" dirty="0" smtClean="0"/>
            </a:br>
            <a:endParaRPr lang="en-US" dirty="0"/>
          </a:p>
        </p:txBody>
      </p:sp>
      <p:sp>
        <p:nvSpPr>
          <p:cNvPr id="3075" name="Rectangle 3"/>
          <p:cNvSpPr>
            <a:spLocks noGrp="1" noChangeArrowheads="1"/>
          </p:cNvSpPr>
          <p:nvPr>
            <p:ph idx="1"/>
          </p:nvPr>
        </p:nvSpPr>
        <p:spPr/>
        <p:txBody>
          <a:bodyPr>
            <a:normAutofit/>
          </a:bodyPr>
          <a:lstStyle/>
          <a:p>
            <a:pPr>
              <a:buFontTx/>
              <a:buNone/>
            </a:pPr>
            <a:r>
              <a:rPr lang="en-US" sz="2800" dirty="0" smtClean="0"/>
              <a:t>NOUN:</a:t>
            </a:r>
          </a:p>
          <a:p>
            <a:r>
              <a:rPr lang="en-US" sz="2800" dirty="0" smtClean="0"/>
              <a:t>1. A literary work in which human vice or folly is attacked through irony, derision, or wit.</a:t>
            </a:r>
          </a:p>
          <a:p>
            <a:r>
              <a:rPr lang="en-US" sz="2800" dirty="0" smtClean="0"/>
              <a:t>2. The branch of literature constituting such works. See Synonyms at caricature.</a:t>
            </a:r>
          </a:p>
          <a:p>
            <a:r>
              <a:rPr lang="en-US" sz="2800" dirty="0" smtClean="0"/>
              <a:t>3. Irony, sarcasm, or caustic wit used to attack or expose folly, vice, or stupidity.</a:t>
            </a:r>
          </a:p>
          <a:p>
            <a:endParaRPr lang="en-US" sz="2800"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ssolv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50000" decel="5000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 calcmode="lin" valueType="num">
                                      <p:cBhvr additive="base">
                                        <p:cTn id="12"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accel="50000" decel="50000" fill="hold" grpId="0" nodeType="clickEffect">
                                  <p:stCondLst>
                                    <p:cond delay="0"/>
                                  </p:stCondLst>
                                  <p:childTnLst>
                                    <p:set>
                                      <p:cBhvr>
                                        <p:cTn id="17" dur="1" fill="hold">
                                          <p:stCondLst>
                                            <p:cond delay="0"/>
                                          </p:stCondLst>
                                        </p:cTn>
                                        <p:tgtEl>
                                          <p:spTgt spid="3075">
                                            <p:txEl>
                                              <p:pRg st="1" end="1"/>
                                            </p:txEl>
                                          </p:spTgt>
                                        </p:tgtEl>
                                        <p:attrNameLst>
                                          <p:attrName>style.visibility</p:attrName>
                                        </p:attrNameLst>
                                      </p:cBhvr>
                                      <p:to>
                                        <p:strVal val="visible"/>
                                      </p:to>
                                    </p:set>
                                    <p:anim calcmode="lin" valueType="num">
                                      <p:cBhvr additive="base">
                                        <p:cTn id="18"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accel="50000" decel="50000" fill="hold" grpId="0" nodeType="clickEffect">
                                  <p:stCondLst>
                                    <p:cond delay="0"/>
                                  </p:stCondLst>
                                  <p:childTnLst>
                                    <p:set>
                                      <p:cBhvr>
                                        <p:cTn id="23" dur="1" fill="hold">
                                          <p:stCondLst>
                                            <p:cond delay="0"/>
                                          </p:stCondLst>
                                        </p:cTn>
                                        <p:tgtEl>
                                          <p:spTgt spid="3075">
                                            <p:txEl>
                                              <p:pRg st="2" end="2"/>
                                            </p:txEl>
                                          </p:spTgt>
                                        </p:tgtEl>
                                        <p:attrNameLst>
                                          <p:attrName>style.visibility</p:attrName>
                                        </p:attrNameLst>
                                      </p:cBhvr>
                                      <p:to>
                                        <p:strVal val="visible"/>
                                      </p:to>
                                    </p:set>
                                    <p:anim calcmode="lin" valueType="num">
                                      <p:cBhvr additive="base">
                                        <p:cTn id="24"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accel="50000" decel="50000" fill="hold" grpId="0" nodeType="clickEffect">
                                  <p:stCondLst>
                                    <p:cond delay="0"/>
                                  </p:stCondLst>
                                  <p:childTnLst>
                                    <p:set>
                                      <p:cBhvr>
                                        <p:cTn id="29" dur="1" fill="hold">
                                          <p:stCondLst>
                                            <p:cond delay="0"/>
                                          </p:stCondLst>
                                        </p:cTn>
                                        <p:tgtEl>
                                          <p:spTgt spid="3075">
                                            <p:txEl>
                                              <p:pRg st="3" end="3"/>
                                            </p:txEl>
                                          </p:spTgt>
                                        </p:tgtEl>
                                        <p:attrNameLst>
                                          <p:attrName>style.visibility</p:attrName>
                                        </p:attrNameLst>
                                      </p:cBhvr>
                                      <p:to>
                                        <p:strVal val="visible"/>
                                      </p:to>
                                    </p:set>
                                    <p:anim calcmode="lin" valueType="num">
                                      <p:cBhvr additive="base">
                                        <p:cTn id="30"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Irony -- Verbal</a:t>
            </a:r>
          </a:p>
        </p:txBody>
      </p:sp>
      <p:sp>
        <p:nvSpPr>
          <p:cNvPr id="4099" name="Rectangle 3"/>
          <p:cNvSpPr>
            <a:spLocks noGrp="1" noChangeArrowheads="1"/>
          </p:cNvSpPr>
          <p:nvPr>
            <p:ph idx="1"/>
          </p:nvPr>
        </p:nvSpPr>
        <p:spPr>
          <a:xfrm>
            <a:off x="685800" y="1869141"/>
            <a:ext cx="7770813" cy="1940859"/>
          </a:xfrm>
        </p:spPr>
        <p:txBody>
          <a:bodyPr/>
          <a:lstStyle/>
          <a:p>
            <a:r>
              <a:rPr lang="en-US" dirty="0"/>
              <a:t>Verbal Irony occurs when a speaker or narrator says one thing while meaning the opposite.</a:t>
            </a:r>
          </a:p>
          <a:p>
            <a:r>
              <a:rPr lang="en-US" dirty="0"/>
              <a:t>Example: It is easy to stop smoking. I’ve done it many times.</a:t>
            </a:r>
          </a:p>
        </p:txBody>
      </p:sp>
      <p:pic>
        <p:nvPicPr>
          <p:cNvPr id="7" name="Picture 6"/>
          <p:cNvPicPr>
            <a:picLocks noChangeAspect="1"/>
          </p:cNvPicPr>
          <p:nvPr/>
        </p:nvPicPr>
        <p:blipFill>
          <a:blip r:embed="rId3"/>
          <a:stretch>
            <a:fillRect/>
          </a:stretch>
        </p:blipFill>
        <p:spPr>
          <a:xfrm>
            <a:off x="3505200" y="3352800"/>
            <a:ext cx="1612900" cy="1511300"/>
          </a:xfrm>
          <a:prstGeom prst="rect">
            <a:avLst/>
          </a:prstGeom>
        </p:spPr>
      </p:pic>
      <p:grpSp>
        <p:nvGrpSpPr>
          <p:cNvPr id="16" name="Group 15"/>
          <p:cNvGrpSpPr/>
          <p:nvPr/>
        </p:nvGrpSpPr>
        <p:grpSpPr>
          <a:xfrm>
            <a:off x="3670300" y="3492500"/>
            <a:ext cx="2527300" cy="2425700"/>
            <a:chOff x="3873500" y="4114800"/>
            <a:chExt cx="2527300" cy="2425700"/>
          </a:xfrm>
        </p:grpSpPr>
        <p:pic>
          <p:nvPicPr>
            <p:cNvPr id="9" name="Picture 8"/>
            <p:cNvPicPr>
              <a:picLocks noChangeAspect="1"/>
            </p:cNvPicPr>
            <p:nvPr/>
          </p:nvPicPr>
          <p:blipFill>
            <a:blip r:embed="rId3"/>
            <a:stretch>
              <a:fillRect/>
            </a:stretch>
          </p:blipFill>
          <p:spPr>
            <a:xfrm>
              <a:off x="3873500" y="4114800"/>
              <a:ext cx="1612900" cy="1511300"/>
            </a:xfrm>
            <a:prstGeom prst="rect">
              <a:avLst/>
            </a:prstGeom>
          </p:spPr>
        </p:pic>
        <p:pic>
          <p:nvPicPr>
            <p:cNvPr id="10" name="Picture 9"/>
            <p:cNvPicPr>
              <a:picLocks noChangeAspect="1"/>
            </p:cNvPicPr>
            <p:nvPr/>
          </p:nvPicPr>
          <p:blipFill>
            <a:blip r:embed="rId3"/>
            <a:stretch>
              <a:fillRect/>
            </a:stretch>
          </p:blipFill>
          <p:spPr>
            <a:xfrm>
              <a:off x="4025900" y="4267200"/>
              <a:ext cx="1612900" cy="1511300"/>
            </a:xfrm>
            <a:prstGeom prst="rect">
              <a:avLst/>
            </a:prstGeom>
          </p:spPr>
        </p:pic>
        <p:pic>
          <p:nvPicPr>
            <p:cNvPr id="11" name="Picture 10"/>
            <p:cNvPicPr>
              <a:picLocks noChangeAspect="1"/>
            </p:cNvPicPr>
            <p:nvPr/>
          </p:nvPicPr>
          <p:blipFill>
            <a:blip r:embed="rId3"/>
            <a:stretch>
              <a:fillRect/>
            </a:stretch>
          </p:blipFill>
          <p:spPr>
            <a:xfrm>
              <a:off x="4178300" y="4419600"/>
              <a:ext cx="1612900" cy="1511300"/>
            </a:xfrm>
            <a:prstGeom prst="rect">
              <a:avLst/>
            </a:prstGeom>
          </p:spPr>
        </p:pic>
        <p:pic>
          <p:nvPicPr>
            <p:cNvPr id="12" name="Picture 11"/>
            <p:cNvPicPr>
              <a:picLocks noChangeAspect="1"/>
            </p:cNvPicPr>
            <p:nvPr/>
          </p:nvPicPr>
          <p:blipFill>
            <a:blip r:embed="rId3"/>
            <a:stretch>
              <a:fillRect/>
            </a:stretch>
          </p:blipFill>
          <p:spPr>
            <a:xfrm>
              <a:off x="4330700" y="4572000"/>
              <a:ext cx="1612900" cy="1511300"/>
            </a:xfrm>
            <a:prstGeom prst="rect">
              <a:avLst/>
            </a:prstGeom>
          </p:spPr>
        </p:pic>
        <p:pic>
          <p:nvPicPr>
            <p:cNvPr id="13" name="Picture 12"/>
            <p:cNvPicPr>
              <a:picLocks noChangeAspect="1"/>
            </p:cNvPicPr>
            <p:nvPr/>
          </p:nvPicPr>
          <p:blipFill>
            <a:blip r:embed="rId3"/>
            <a:stretch>
              <a:fillRect/>
            </a:stretch>
          </p:blipFill>
          <p:spPr>
            <a:xfrm>
              <a:off x="4483100" y="4724400"/>
              <a:ext cx="1612900" cy="1511300"/>
            </a:xfrm>
            <a:prstGeom prst="rect">
              <a:avLst/>
            </a:prstGeom>
          </p:spPr>
        </p:pic>
        <p:pic>
          <p:nvPicPr>
            <p:cNvPr id="14" name="Picture 13"/>
            <p:cNvPicPr>
              <a:picLocks noChangeAspect="1"/>
            </p:cNvPicPr>
            <p:nvPr/>
          </p:nvPicPr>
          <p:blipFill>
            <a:blip r:embed="rId3"/>
            <a:stretch>
              <a:fillRect/>
            </a:stretch>
          </p:blipFill>
          <p:spPr>
            <a:xfrm>
              <a:off x="4635500" y="4876800"/>
              <a:ext cx="1612900" cy="1511300"/>
            </a:xfrm>
            <a:prstGeom prst="rect">
              <a:avLst/>
            </a:prstGeom>
          </p:spPr>
        </p:pic>
        <p:pic>
          <p:nvPicPr>
            <p:cNvPr id="15" name="Picture 14"/>
            <p:cNvPicPr>
              <a:picLocks noChangeAspect="1"/>
            </p:cNvPicPr>
            <p:nvPr/>
          </p:nvPicPr>
          <p:blipFill>
            <a:blip r:embed="rId3"/>
            <a:stretch>
              <a:fillRect/>
            </a:stretch>
          </p:blipFill>
          <p:spPr>
            <a:xfrm>
              <a:off x="4787900" y="5029200"/>
              <a:ext cx="1612900" cy="1511300"/>
            </a:xfrm>
            <a:prstGeom prst="rect">
              <a:avLst/>
            </a:prstGeom>
          </p:spPr>
        </p:pic>
      </p:grpSp>
      <p:sp>
        <p:nvSpPr>
          <p:cNvPr id="17" name="Rectangle 16"/>
          <p:cNvSpPr/>
          <p:nvPr/>
        </p:nvSpPr>
        <p:spPr>
          <a:xfrm>
            <a:off x="381000" y="6019800"/>
            <a:ext cx="8534400" cy="830997"/>
          </a:xfrm>
          <a:prstGeom prst="rect">
            <a:avLst/>
          </a:prstGeom>
        </p:spPr>
        <p:txBody>
          <a:bodyPr wrap="square">
            <a:spAutoFit/>
          </a:bodyPr>
          <a:lstStyle/>
          <a:p>
            <a:r>
              <a:rPr lang="en-US" dirty="0" smtClean="0"/>
              <a:t>What is the best example of verbal irony in the movie in your opinion? </a:t>
            </a:r>
            <a:endParaRPr lang="en-US"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4099">
                                            <p:txEl>
                                              <p:pRg st="0" end="0"/>
                                            </p:txEl>
                                          </p:spTgt>
                                        </p:tgtEl>
                                        <p:attrNameLst>
                                          <p:attrName>style.visibility</p:attrName>
                                        </p:attrNameLst>
                                      </p:cBhvr>
                                      <p:to>
                                        <p:strVal val="visible"/>
                                      </p:to>
                                    </p:set>
                                    <p:anim calcmode="lin" valueType="num">
                                      <p:cBhvr additive="base">
                                        <p:cTn id="12"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4099">
                                            <p:txEl>
                                              <p:pRg st="1" end="1"/>
                                            </p:txEl>
                                          </p:spTgt>
                                        </p:tgtEl>
                                        <p:attrNameLst>
                                          <p:attrName>style.visibility</p:attrName>
                                        </p:attrNameLst>
                                      </p:cBhvr>
                                      <p:to>
                                        <p:strVal val="visible"/>
                                      </p:to>
                                    </p:set>
                                    <p:anim calcmode="lin" valueType="num">
                                      <p:cBhvr additive="base">
                                        <p:cTn id="18"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20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P spid="17"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Irony -- Situational</a:t>
            </a:r>
          </a:p>
        </p:txBody>
      </p:sp>
      <p:sp>
        <p:nvSpPr>
          <p:cNvPr id="5123" name="Rectangle 3"/>
          <p:cNvSpPr>
            <a:spLocks noGrp="1" noChangeArrowheads="1"/>
          </p:cNvSpPr>
          <p:nvPr>
            <p:ph idx="1"/>
          </p:nvPr>
        </p:nvSpPr>
        <p:spPr/>
        <p:txBody>
          <a:bodyPr/>
          <a:lstStyle/>
          <a:p>
            <a:r>
              <a:rPr lang="en-US" dirty="0"/>
              <a:t>Situational irony occurs when a situation turns out differently from what one would normally expect -- often the twist is oddly appropriate.</a:t>
            </a:r>
          </a:p>
          <a:p>
            <a:r>
              <a:rPr lang="en-US" dirty="0"/>
              <a:t>Example: A deep sea diver drowning in a bathtub is ironic.</a:t>
            </a:r>
          </a:p>
        </p:txBody>
      </p:sp>
      <p:pic>
        <p:nvPicPr>
          <p:cNvPr id="6" name="Picture 5"/>
          <p:cNvPicPr>
            <a:picLocks noChangeAspect="1"/>
          </p:cNvPicPr>
          <p:nvPr/>
        </p:nvPicPr>
        <p:blipFill>
          <a:blip r:embed="rId3"/>
          <a:stretch>
            <a:fillRect/>
          </a:stretch>
        </p:blipFill>
        <p:spPr>
          <a:xfrm>
            <a:off x="6096000" y="4114800"/>
            <a:ext cx="2743200" cy="1879600"/>
          </a:xfrm>
          <a:prstGeom prst="rect">
            <a:avLst/>
          </a:prstGeom>
        </p:spPr>
      </p:pic>
      <p:pic>
        <p:nvPicPr>
          <p:cNvPr id="7" name="Picture 6"/>
          <p:cNvPicPr>
            <a:picLocks noChangeAspect="1"/>
          </p:cNvPicPr>
          <p:nvPr/>
        </p:nvPicPr>
        <p:blipFill>
          <a:blip r:embed="rId4"/>
          <a:stretch>
            <a:fillRect/>
          </a:stretch>
        </p:blipFill>
        <p:spPr>
          <a:xfrm>
            <a:off x="838200" y="3810000"/>
            <a:ext cx="1524000" cy="2284884"/>
          </a:xfrm>
          <a:prstGeom prst="rect">
            <a:avLst/>
          </a:prstGeom>
        </p:spPr>
      </p:pic>
      <p:pic>
        <p:nvPicPr>
          <p:cNvPr id="8" name="Picture 7"/>
          <p:cNvPicPr>
            <a:picLocks noChangeAspect="1"/>
          </p:cNvPicPr>
          <p:nvPr/>
        </p:nvPicPr>
        <p:blipFill>
          <a:blip r:embed="rId5"/>
          <a:stretch>
            <a:fillRect/>
          </a:stretch>
        </p:blipFill>
        <p:spPr>
          <a:xfrm flipH="1">
            <a:off x="3048000" y="4191000"/>
            <a:ext cx="2594356" cy="1676400"/>
          </a:xfrm>
          <a:prstGeom prst="rect">
            <a:avLst/>
          </a:prstGeom>
        </p:spPr>
      </p:pic>
      <p:sp>
        <p:nvSpPr>
          <p:cNvPr id="10" name="Rectangle 9"/>
          <p:cNvSpPr/>
          <p:nvPr/>
        </p:nvSpPr>
        <p:spPr>
          <a:xfrm>
            <a:off x="381000" y="6243935"/>
            <a:ext cx="8534400" cy="461665"/>
          </a:xfrm>
          <a:prstGeom prst="rect">
            <a:avLst/>
          </a:prstGeom>
        </p:spPr>
        <p:txBody>
          <a:bodyPr wrap="square">
            <a:spAutoFit/>
          </a:bodyPr>
          <a:lstStyle/>
          <a:p>
            <a:r>
              <a:rPr lang="en-US" dirty="0" smtClean="0"/>
              <a:t>What is the biggest example of situational irony in the movie? </a:t>
            </a:r>
            <a:endParaRPr lang="en-US"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accel="50000" decel="50000"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 calcmode="lin" valueType="num">
                                      <p:cBhvr additive="base">
                                        <p:cTn id="12" dur="500" fill="hold"/>
                                        <p:tgtEl>
                                          <p:spTgt spid="512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accel="50000" decel="50000" fill="hold" grpId="0" nodeType="clickEffect">
                                  <p:stCondLst>
                                    <p:cond delay="0"/>
                                  </p:stCondLst>
                                  <p:childTnLst>
                                    <p:set>
                                      <p:cBhvr>
                                        <p:cTn id="17" dur="1" fill="hold">
                                          <p:stCondLst>
                                            <p:cond delay="0"/>
                                          </p:stCondLst>
                                        </p:cTn>
                                        <p:tgtEl>
                                          <p:spTgt spid="5123">
                                            <p:txEl>
                                              <p:pRg st="1" end="1"/>
                                            </p:txEl>
                                          </p:spTgt>
                                        </p:tgtEl>
                                        <p:attrNameLst>
                                          <p:attrName>style.visibility</p:attrName>
                                        </p:attrNameLst>
                                      </p:cBhvr>
                                      <p:to>
                                        <p:strVal val="visible"/>
                                      </p:to>
                                    </p:set>
                                    <p:anim calcmode="lin" valueType="num">
                                      <p:cBhvr additive="base">
                                        <p:cTn id="18" dur="500" fill="hold"/>
                                        <p:tgtEl>
                                          <p:spTgt spid="5123">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1000"/>
                                        <p:tgtEl>
                                          <p:spTgt spid="8"/>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P spid="10"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Irony -- Dramatic</a:t>
            </a:r>
          </a:p>
        </p:txBody>
      </p:sp>
      <p:sp>
        <p:nvSpPr>
          <p:cNvPr id="6147" name="Rectangle 3"/>
          <p:cNvSpPr>
            <a:spLocks noGrp="1" noChangeArrowheads="1"/>
          </p:cNvSpPr>
          <p:nvPr>
            <p:ph idx="1"/>
          </p:nvPr>
        </p:nvSpPr>
        <p:spPr>
          <a:xfrm>
            <a:off x="685800" y="1295400"/>
            <a:ext cx="7770813" cy="4257022"/>
          </a:xfrm>
        </p:spPr>
        <p:txBody>
          <a:bodyPr>
            <a:normAutofit/>
          </a:bodyPr>
          <a:lstStyle/>
          <a:p>
            <a:r>
              <a:rPr lang="en-US" sz="2800" dirty="0"/>
              <a:t>Dramatic Irony occurs when a character or speaker says or does something that has different meanings from what he or she thinks it means, though the audience and other characters understand the full implications of the speech or action.</a:t>
            </a:r>
          </a:p>
          <a:p>
            <a:r>
              <a:rPr lang="en-US" sz="2800" dirty="0"/>
              <a:t>Example: Oedipus curses the murderer of </a:t>
            </a:r>
            <a:r>
              <a:rPr lang="en-US" sz="2800" dirty="0" err="1"/>
              <a:t>Laius</a:t>
            </a:r>
            <a:r>
              <a:rPr lang="en-US" sz="2800" dirty="0"/>
              <a:t>, not realizing that he is himself the murderer and so is cursing himself.</a:t>
            </a:r>
          </a:p>
        </p:txBody>
      </p:sp>
      <p:sp>
        <p:nvSpPr>
          <p:cNvPr id="6" name="Rectangle 5"/>
          <p:cNvSpPr/>
          <p:nvPr/>
        </p:nvSpPr>
        <p:spPr>
          <a:xfrm>
            <a:off x="457200" y="6027003"/>
            <a:ext cx="8305800" cy="461665"/>
          </a:xfrm>
          <a:prstGeom prst="rect">
            <a:avLst/>
          </a:prstGeom>
        </p:spPr>
        <p:txBody>
          <a:bodyPr wrap="square">
            <a:spAutoFit/>
          </a:bodyPr>
          <a:lstStyle/>
          <a:p>
            <a:r>
              <a:rPr lang="en-US" dirty="0" smtClean="0"/>
              <a:t>What is the best example of dramatic irony in the movie? </a:t>
            </a:r>
            <a:endParaRPr lang="en-US" dirty="0"/>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fade">
                                      <p:cBhvr>
                                        <p:cTn id="12" dur="1000"/>
                                        <p:tgtEl>
                                          <p:spTgt spid="6147">
                                            <p:txEl>
                                              <p:pRg st="0" end="0"/>
                                            </p:txEl>
                                          </p:spTgt>
                                        </p:tgtEl>
                                      </p:cBhvr>
                                    </p:animEffect>
                                    <p:anim calcmode="lin" valueType="num">
                                      <p:cBhvr>
                                        <p:cTn id="13"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6147">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1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6147">
                                            <p:txEl>
                                              <p:pRg st="1" end="1"/>
                                            </p:txEl>
                                          </p:spTgt>
                                        </p:tgtEl>
                                        <p:attrNameLst>
                                          <p:attrName>style.visibility</p:attrName>
                                        </p:attrNameLst>
                                      </p:cBhvr>
                                      <p:to>
                                        <p:strVal val="visible"/>
                                      </p:to>
                                    </p:set>
                                    <p:animEffect transition="in" filter="fade">
                                      <p:cBhvr>
                                        <p:cTn id="20" dur="1000"/>
                                        <p:tgtEl>
                                          <p:spTgt spid="6147">
                                            <p:txEl>
                                              <p:pRg st="1" end="1"/>
                                            </p:txEl>
                                          </p:spTgt>
                                        </p:tgtEl>
                                      </p:cBhvr>
                                    </p:animEffect>
                                    <p:anim calcmode="lin" valueType="num">
                                      <p:cBhvr>
                                        <p:cTn id="21"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6147">
                                            <p:txEl>
                                              <p:pRg st="1" end="1"/>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1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900" decel="100000" fill="hold"/>
                                        <p:tgtEl>
                                          <p:spTgt spid="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P spid="6"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t>Sarcasm</a:t>
            </a:r>
          </a:p>
        </p:txBody>
      </p:sp>
      <p:sp>
        <p:nvSpPr>
          <p:cNvPr id="9219" name="Rectangle 3"/>
          <p:cNvSpPr>
            <a:spLocks noGrp="1" noChangeArrowheads="1"/>
          </p:cNvSpPr>
          <p:nvPr>
            <p:ph idx="1"/>
          </p:nvPr>
        </p:nvSpPr>
        <p:spPr/>
        <p:txBody>
          <a:bodyPr/>
          <a:lstStyle/>
          <a:p>
            <a:r>
              <a:rPr lang="en-US" dirty="0"/>
              <a:t>Sarcasm is the use of verbal irony in which a person appears to be praising something but is actually insulting it.</a:t>
            </a:r>
          </a:p>
          <a:p>
            <a:r>
              <a:rPr lang="en-US" dirty="0"/>
              <a:t>Example: “As I fell down the stairs headfirst, I heard her say, ‘Look at that coordination.’”</a:t>
            </a:r>
          </a:p>
        </p:txBody>
      </p:sp>
      <p:pic>
        <p:nvPicPr>
          <p:cNvPr id="6" name="Picture 5"/>
          <p:cNvPicPr>
            <a:picLocks noChangeAspect="1"/>
          </p:cNvPicPr>
          <p:nvPr/>
        </p:nvPicPr>
        <p:blipFill>
          <a:blip r:embed="rId3"/>
          <a:stretch>
            <a:fillRect/>
          </a:stretch>
        </p:blipFill>
        <p:spPr>
          <a:xfrm>
            <a:off x="4953000" y="3733800"/>
            <a:ext cx="3657600" cy="2609088"/>
          </a:xfrm>
          <a:prstGeom prst="rect">
            <a:avLst/>
          </a:prstGeom>
        </p:spPr>
      </p:pic>
      <p:sp>
        <p:nvSpPr>
          <p:cNvPr id="7" name="Rectangle 3"/>
          <p:cNvSpPr txBox="1">
            <a:spLocks noChangeArrowheads="1"/>
          </p:cNvSpPr>
          <p:nvPr/>
        </p:nvSpPr>
        <p:spPr>
          <a:xfrm>
            <a:off x="992187" y="3657600"/>
            <a:ext cx="3503613" cy="265682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tabLst/>
              <a:defRPr/>
            </a:pPr>
            <a:endPar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a:p>
            <a:pPr marL="342900" marR="0" lvl="0" indent="-342900" algn="l" defTabSz="914400" rtl="0" eaLnBrk="1" fontAlgn="auto" latinLnBrk="0" hangingPunct="1">
              <a:lnSpc>
                <a:spcPct val="100000"/>
              </a:lnSpc>
              <a:spcBef>
                <a:spcPts val="2000"/>
              </a:spcBef>
              <a:spcAft>
                <a:spcPts val="0"/>
              </a:spcAft>
              <a:buClrTx/>
              <a:buSzTx/>
              <a:tabLst/>
              <a:defRPr/>
            </a:pPr>
            <a:r>
              <a:rPr kumimoji="0" lang="en-US" sz="2200" b="0" i="0" u="none" strike="noStrike" kern="1200" cap="none" spc="0" normalizeH="0" baseline="0" noProof="0" dirty="0" smtClean="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rPr>
              <a:t>What are some examples of sarcasm? </a:t>
            </a:r>
          </a:p>
          <a:p>
            <a:pPr marL="342900" marR="0" lvl="0" indent="-342900" algn="l" defTabSz="914400" rtl="0" eaLnBrk="1" fontAlgn="auto" latinLnBrk="0" hangingPunct="1">
              <a:lnSpc>
                <a:spcPct val="100000"/>
              </a:lnSpc>
              <a:spcBef>
                <a:spcPts val="2000"/>
              </a:spcBef>
              <a:spcAft>
                <a:spcPts val="0"/>
              </a:spcAft>
              <a:buClrTx/>
              <a:buSzTx/>
              <a:tabLst/>
              <a:defRPr/>
            </a:pPr>
            <a:r>
              <a:rPr lang="en-US" sz="2200" dirty="0" smtClean="0">
                <a:effectLst>
                  <a:outerShdw blurRad="50800" dist="50800" dir="5400000" sx="101000" sy="101000" algn="t" rotWithShape="0">
                    <a:prstClr val="black">
                      <a:alpha val="40000"/>
                    </a:prstClr>
                  </a:outerShdw>
                </a:effectLst>
                <a:latin typeface="+mn-lt"/>
                <a:ea typeface="+mn-ea"/>
                <a:cs typeface="+mn-cs"/>
              </a:rPr>
              <a:t>What are some examples in the movie? </a:t>
            </a:r>
            <a:endParaRPr kumimoji="0" lang="en-US" sz="2200" b="0" i="0" u="none" strike="noStrike" kern="1200" cap="none" spc="0" normalizeH="0" baseline="0" noProof="0" dirty="0">
              <a:ln>
                <a:noFill/>
              </a:ln>
              <a:solidFill>
                <a:schemeClr val="tx1"/>
              </a:solidFill>
              <a:effectLst>
                <a:outerShdw blurRad="50800" dist="50800" dir="5400000" sx="101000" sy="101000" algn="t" rotWithShape="0">
                  <a:prstClr val="black">
                    <a:alpha val="40000"/>
                  </a:prstClr>
                </a:outerShdw>
              </a:effectLst>
              <a:uLnTx/>
              <a:uFillTx/>
              <a:latin typeface="+mn-lt"/>
              <a:ea typeface="+mn-ea"/>
              <a:cs typeface="+mn-cs"/>
            </a:endParaRPr>
          </a:p>
        </p:txBody>
      </p:sp>
    </p:spTree>
  </p:cSld>
  <p:clrMapOvr>
    <a:masterClrMapping/>
  </p:clrMapOvr>
  <mc:AlternateContent xmlns:mp="http://schemas.microsoft.com/office/mac/powerpoint/2008/main">
    <mc:Choice Requires="mp">
      <mp:transition spd="med">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med">
        <p:cover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randombar(horizontal)">
                                      <p:cBhvr>
                                        <p:cTn id="12" dur="500"/>
                                        <p:tgtEl>
                                          <p:spTgt spid="92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Effect transition="in" filter="randombar(horizontal)">
                                      <p:cBhvr>
                                        <p:cTn id="17" dur="500"/>
                                        <p:tgtEl>
                                          <p:spTgt spid="921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4)">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majorFont>
      <a:minorFont>
        <a:latin typeface="Calisto MT"/>
        <a:ea typeface=""/>
        <a:cs typeface=""/>
        <a:font script="Jpan" typeface="ＭＳ Ｐ明朝"/>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347</TotalTime>
  <Words>1867</Words>
  <Application>Microsoft Macintosh PowerPoint</Application>
  <PresentationFormat>On-screen Show (4:3)</PresentationFormat>
  <Paragraphs>127</Paragraphs>
  <Slides>17</Slides>
  <Notes>16</Notes>
  <HiddenSlides>0</HiddenSlides>
  <MMClips>1</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Story</vt:lpstr>
      <vt:lpstr>Satire and             Persuasion in           Thank You              for            Smoking</vt:lpstr>
      <vt:lpstr>Movie Review </vt:lpstr>
      <vt:lpstr>So why are we watching a movie? </vt:lpstr>
      <vt:lpstr>Persuasive Techniques used in the film overtly and behind the scenes:</vt:lpstr>
      <vt:lpstr>Satire: a definition  </vt:lpstr>
      <vt:lpstr>Irony -- Verbal</vt:lpstr>
      <vt:lpstr>Irony -- Situational</vt:lpstr>
      <vt:lpstr>Irony -- Dramatic</vt:lpstr>
      <vt:lpstr>Sarcasm</vt:lpstr>
      <vt:lpstr>Hyperbole</vt:lpstr>
      <vt:lpstr>Juxtaposition</vt:lpstr>
      <vt:lpstr>Researching an Issue</vt:lpstr>
      <vt:lpstr>Cite Sources Ethically</vt:lpstr>
      <vt:lpstr>Using Statistics to Spin</vt:lpstr>
      <vt:lpstr>Using Statistics to Spin</vt:lpstr>
      <vt:lpstr>Using Statistics to Spin</vt:lpstr>
      <vt:lpstr>Same data…very different interpretations.  </vt:lpstr>
    </vt:vector>
  </TitlesOfParts>
  <Company>Timothy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the heck is Satire?</dc:title>
  <dc:creator>Timothy</dc:creator>
  <cp:lastModifiedBy>Sean Wybrant</cp:lastModifiedBy>
  <cp:revision>7</cp:revision>
  <dcterms:created xsi:type="dcterms:W3CDTF">2010-01-24T21:31:13Z</dcterms:created>
  <dcterms:modified xsi:type="dcterms:W3CDTF">2010-01-24T21:37:22Z</dcterms:modified>
</cp:coreProperties>
</file>