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6" r:id="rId8"/>
    <p:sldId id="264" r:id="rId9"/>
    <p:sldId id="263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76" r:id="rId23"/>
    <p:sldId id="280" r:id="rId24"/>
    <p:sldId id="279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9" r:id="rId33"/>
    <p:sldId id="288" r:id="rId34"/>
    <p:sldId id="290" r:id="rId35"/>
    <p:sldId id="291" r:id="rId36"/>
    <p:sldId id="295" r:id="rId37"/>
    <p:sldId id="294" r:id="rId38"/>
    <p:sldId id="296" r:id="rId39"/>
    <p:sldId id="293" r:id="rId40"/>
    <p:sldId id="292" r:id="rId41"/>
    <p:sldId id="300" r:id="rId42"/>
    <p:sldId id="299" r:id="rId43"/>
    <p:sldId id="298" r:id="rId44"/>
    <p:sldId id="297" r:id="rId45"/>
    <p:sldId id="301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9CAB11"/>
    <a:srgbClr val="A0BA02"/>
    <a:srgbClr val="66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82" autoAdjust="0"/>
    <p:restoredTop sz="94660" autoAdjust="0"/>
  </p:normalViewPr>
  <p:slideViewPr>
    <p:cSldViewPr showGuides="1">
      <p:cViewPr varScale="1">
        <p:scale>
          <a:sx n="80" d="100"/>
          <a:sy n="80" d="100"/>
        </p:scale>
        <p:origin x="-121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2438400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0" y="914400"/>
            <a:ext cx="9144000" cy="1524000"/>
          </a:xfrm>
          <a:prstGeom prst="rect">
            <a:avLst/>
          </a:prstGeom>
          <a:solidFill>
            <a:srgbClr val="000000">
              <a:alpha val="89800"/>
            </a:srgb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8661978-F805-4D4C-918B-7C1F8FA13EF1}" type="datetimeFigureOut">
              <a:rPr lang="en-US" smtClean="0"/>
              <a:pPr/>
              <a:t>11/9/2009</a:t>
            </a:fld>
            <a:endParaRPr lang="en-C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33B4047-8194-4D75-AFD5-DFA8E7D0EC90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CA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2476108"/>
            <a:ext cx="8305800" cy="381000"/>
          </a:xfrm>
        </p:spPr>
        <p:txBody>
          <a:bodyPr>
            <a:noAutofit/>
          </a:bodyPr>
          <a:lstStyle>
            <a:lvl1pPr marL="0" indent="0" algn="l">
              <a:buNone/>
              <a:defRPr sz="2000" spc="100" baseline="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066800"/>
            <a:ext cx="8305800" cy="1295400"/>
          </a:xfrm>
        </p:spPr>
        <p:txBody>
          <a:bodyPr anchor="ctr" anchorCtr="0">
            <a:noAutofit/>
          </a:bodyPr>
          <a:lstStyle>
            <a:lvl1pPr algn="l">
              <a:defRPr sz="4800" cap="all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1978-F805-4D4C-918B-7C1F8FA13EF1}" type="datetimeFigureOut">
              <a:rPr lang="en-US" smtClean="0"/>
              <a:pPr/>
              <a:t>11/9/2009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B4047-8194-4D75-AFD5-DFA8E7D0EC9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1978-F805-4D4C-918B-7C1F8FA13EF1}" type="datetimeFigureOut">
              <a:rPr lang="en-US" smtClean="0"/>
              <a:pPr/>
              <a:t>11/9/2009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B4047-8194-4D75-AFD5-DFA8E7D0EC9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8661978-F805-4D4C-918B-7C1F8FA13EF1}" type="datetimeFigureOut">
              <a:rPr lang="en-US" smtClean="0"/>
              <a:pPr/>
              <a:t>11/9/2009</a:t>
            </a:fld>
            <a:endParaRPr lang="en-C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33B4047-8194-4D75-AFD5-DFA8E7D0EC90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926"/>
            <a:ext cx="8229600" cy="1143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4958864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0" y="3429000"/>
            <a:ext cx="9144000" cy="1527048"/>
          </a:xfrm>
          <a:prstGeom prst="rect">
            <a:avLst/>
          </a:prstGeom>
          <a:solidFill>
            <a:srgbClr val="000000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1978-F805-4D4C-918B-7C1F8FA13EF1}" type="datetimeFigureOut">
              <a:rPr lang="en-US" smtClean="0"/>
              <a:pPr/>
              <a:t>11/9/2009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B4047-8194-4D75-AFD5-DFA8E7D0EC90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>
              <a:buNone/>
              <a:defRPr sz="4200" b="0" cap="all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457200"/>
          </a:xfrm>
        </p:spPr>
        <p:txBody>
          <a:bodyPr anchor="ctr"/>
          <a:lstStyle>
            <a:lvl1pPr>
              <a:buNone/>
              <a:defRPr sz="2000" spc="100" baseline="0">
                <a:solidFill>
                  <a:srgbClr val="FFFFFF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1978-F805-4D4C-918B-7C1F8FA13EF1}" type="datetimeFigureOut">
              <a:rPr lang="en-US" smtClean="0"/>
              <a:pPr/>
              <a:t>11/9/2009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B4047-8194-4D75-AFD5-DFA8E7D0EC90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B4047-8194-4D75-AFD5-DFA8E7D0EC90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1978-F805-4D4C-918B-7C1F8FA13EF1}" type="datetimeFigureOut">
              <a:rPr lang="en-US" smtClean="0"/>
              <a:pPr/>
              <a:t>11/9/2009</a:t>
            </a:fld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838200"/>
          </a:xfrm>
          <a:solidFill>
            <a:schemeClr val="accent1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quarter" idx="2"/>
          </p:nvPr>
        </p:nvSpPr>
        <p:spPr>
          <a:xfrm>
            <a:off x="457200" y="2220558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20558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71600"/>
            <a:ext cx="4040188" cy="838200"/>
          </a:xfrm>
          <a:solidFill>
            <a:schemeClr val="accent2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1978-F805-4D4C-918B-7C1F8FA13EF1}" type="datetimeFigureOut">
              <a:rPr lang="en-US" smtClean="0"/>
              <a:pPr/>
              <a:t>11/9/2009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B4047-8194-4D75-AFD5-DFA8E7D0EC90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1978-F805-4D4C-918B-7C1F8FA13EF1}" type="datetimeFigureOut">
              <a:rPr lang="en-US" smtClean="0"/>
              <a:pPr/>
              <a:t>11/9/2009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B4047-8194-4D75-AFD5-DFA8E7D0EC9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1978-F805-4D4C-918B-7C1F8FA13EF1}" type="datetimeFigureOut">
              <a:rPr lang="en-US" smtClean="0"/>
              <a:pPr/>
              <a:t>11/9/2009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6000" y="6357144"/>
            <a:ext cx="3429000" cy="384048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33B4047-8194-4D75-AFD5-DFA8E7D0EC90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2743200" y="228600"/>
            <a:ext cx="6248400" cy="586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01752" y="1600200"/>
            <a:ext cx="2057400" cy="3733800"/>
          </a:xfrm>
        </p:spPr>
        <p:txBody>
          <a:bodyPr tIns="45720" bIns="45720"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301752" y="384048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8" name="Oval 3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1978-F805-4D4C-918B-7C1F8FA13EF1}" type="datetimeFigureOut">
              <a:rPr lang="en-US" smtClean="0"/>
              <a:pPr/>
              <a:t>11/9/2009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33B4047-8194-4D75-AFD5-DFA8E7D0EC90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90800" y="0"/>
            <a:ext cx="6553200" cy="5943600"/>
          </a:xfrm>
          <a:solidFill>
            <a:schemeClr val="bg2"/>
          </a:solidFill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200"/>
            <a:ext cx="2057400" cy="4267200"/>
          </a:xfrm>
        </p:spPr>
        <p:txBody>
          <a:bodyPr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FontTx/>
              <a:buNone/>
              <a:defRPr sz="1600" b="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14400" y="2292526"/>
            <a:ext cx="2743200" cy="2127074"/>
          </a:xfrm>
          <a:prstGeom prst="rect">
            <a:avLst/>
          </a:prstGeom>
          <a:solidFill>
            <a:schemeClr val="accent1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2977827" y="5072066"/>
            <a:ext cx="1758141" cy="1739481"/>
          </a:xfrm>
          <a:prstGeom prst="ellipse">
            <a:avLst/>
          </a:prstGeom>
          <a:solidFill>
            <a:schemeClr val="accent1">
              <a:tint val="90000"/>
              <a:shade val="45000"/>
              <a:satMod val="200000"/>
              <a:alpha val="13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257800" y="0"/>
            <a:ext cx="3886200" cy="3048000"/>
          </a:xfrm>
          <a:prstGeom prst="rect">
            <a:avLst/>
          </a:prstGeom>
          <a:solidFill>
            <a:schemeClr val="accent1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4114800"/>
            <a:ext cx="2362200" cy="2463018"/>
          </a:xfrm>
          <a:prstGeom prst="rect">
            <a:avLst/>
          </a:prstGeom>
          <a:solidFill>
            <a:schemeClr val="bg2">
              <a:tint val="60000"/>
              <a:alpha val="7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178687" y="2389810"/>
            <a:ext cx="2174118" cy="2174118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6384588" y="5842728"/>
            <a:ext cx="1011260" cy="101126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322493" y="1427132"/>
            <a:ext cx="2047390" cy="2047390"/>
          </a:xfrm>
          <a:prstGeom prst="ellipse">
            <a:avLst/>
          </a:prstGeom>
          <a:solidFill>
            <a:srgbClr val="C1E8E4">
              <a:alpha val="10980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114300" y="4803322"/>
            <a:ext cx="1959428" cy="1959428"/>
          </a:xfrm>
          <a:prstGeom prst="ellipse">
            <a:avLst/>
          </a:prstGeom>
          <a:solidFill>
            <a:srgbClr val="C1E8E4">
              <a:alpha val="12157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2021092" y="4578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172385" y="4626825"/>
            <a:ext cx="1515880" cy="1394583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906" y="361813"/>
            <a:ext cx="2512694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295400" y="0"/>
            <a:ext cx="1524000" cy="609600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9403" y="212289"/>
            <a:ext cx="2022300" cy="2022300"/>
          </a:xfrm>
          <a:prstGeom prst="ellipse">
            <a:avLst/>
          </a:prstGeom>
          <a:solidFill>
            <a:schemeClr val="accent1">
              <a:tint val="100000"/>
              <a:satMod val="275000"/>
              <a:alpha val="15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76200" y="3962400"/>
            <a:ext cx="891076" cy="886968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121357" y="1507438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369253" y="466436"/>
            <a:ext cx="1595105" cy="1595105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189756" y="2967572"/>
            <a:ext cx="3234945" cy="3234944"/>
          </a:xfrm>
          <a:prstGeom prst="ellipse">
            <a:avLst/>
          </a:prstGeom>
          <a:solidFill>
            <a:schemeClr val="accent1">
              <a:tint val="100000"/>
              <a:satMod val="18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55626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951220" y="4665220"/>
            <a:ext cx="2192780" cy="2192780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600200" y="3705807"/>
            <a:ext cx="1195876" cy="1198294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324600" y="228600"/>
            <a:ext cx="822960" cy="822960"/>
          </a:xfrm>
          <a:prstGeom prst="ellipse">
            <a:avLst/>
          </a:prstGeom>
          <a:solidFill>
            <a:schemeClr val="accent1">
              <a:tint val="90000"/>
              <a:satMod val="275000"/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80772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410200" y="6324600"/>
            <a:ext cx="1524000" cy="5334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3011692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357144"/>
            <a:ext cx="2974848" cy="384048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C8661978-F805-4D4C-918B-7C1F8FA13EF1}" type="datetimeFigureOut">
              <a:rPr lang="en-US" smtClean="0"/>
              <a:pPr/>
              <a:t>11/9/2009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357144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55448" y="6315075"/>
            <a:ext cx="1188720" cy="457200"/>
          </a:xfrm>
          <a:prstGeom prst="rect">
            <a:avLst/>
          </a:prstGeom>
          <a:noFill/>
        </p:spPr>
        <p:txBody>
          <a:bodyPr vert="horz" lIns="0" tIns="0" rIns="0" bIns="0" anchor="ctr" anchorCtr="1">
            <a:normAutofit/>
          </a:bodyPr>
          <a:lstStyle>
            <a:lvl1pPr algn="ctr">
              <a:defRPr sz="2800">
                <a:solidFill>
                  <a:schemeClr val="tx2"/>
                </a:solidFill>
              </a:defRPr>
            </a:lvl1pPr>
          </a:lstStyle>
          <a:p>
            <a:fld id="{433B4047-8194-4D75-AFD5-DFA8E7D0EC90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sz="38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700"/>
        </a:spcBef>
        <a:buClr>
          <a:schemeClr val="accent2"/>
        </a:buClr>
        <a:buSzPct val="85000"/>
        <a:buFont typeface="Wingdings 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600"/>
        </a:spcBef>
        <a:buClr>
          <a:schemeClr val="accent1"/>
        </a:buClr>
        <a:buSzPct val="85000"/>
        <a:buFont typeface="Wingdings 2"/>
        <a:buChar char="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500"/>
        </a:spcBef>
        <a:buClr>
          <a:schemeClr val="accent3"/>
        </a:buClr>
        <a:buSzPct val="85000"/>
        <a:buFont typeface="Wingdings 2"/>
        <a:buChar char="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400"/>
        </a:spcBef>
        <a:buClr>
          <a:schemeClr val="accent4"/>
        </a:buClr>
        <a:buFont typeface="Wingdings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6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1066800"/>
            <a:ext cx="8643998" cy="1295400"/>
          </a:xfrm>
        </p:spPr>
        <p:txBody>
          <a:bodyPr/>
          <a:lstStyle/>
          <a:p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Chapter 3 </a:t>
            </a:r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Pythagorean Relationship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23558" name="Picture 6" descr="http://www.is.wayne.edu/mnissani/a&amp;s/Pythagora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0" y="2838450"/>
            <a:ext cx="3429000" cy="4019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3.1 Squares and Square Roots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Perfect Square ?</a:t>
            </a:r>
          </a:p>
          <a:p>
            <a:pPr lvl="1"/>
            <a:endParaRPr lang="en-CA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dirty="0">
              <a:latin typeface="+mn-lt"/>
            </a:endParaRPr>
          </a:p>
        </p:txBody>
      </p:sp>
      <p:pic>
        <p:nvPicPr>
          <p:cNvPr id="4" name="Picture 3" descr="f4.gif"/>
          <p:cNvPicPr>
            <a:picLocks noChangeAspect="1"/>
          </p:cNvPicPr>
          <p:nvPr/>
        </p:nvPicPr>
        <p:blipFill>
          <a:blip r:embed="rId2" cstate="print"/>
          <a:srcRect t="26506" r="42386"/>
          <a:stretch>
            <a:fillRect/>
          </a:stretch>
        </p:blipFill>
        <p:spPr>
          <a:xfrm>
            <a:off x="2143108" y="2571744"/>
            <a:ext cx="4214842" cy="3775413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786314" y="3000372"/>
            <a:ext cx="1500198" cy="7143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3.1 Squares and Square Roots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Practice </a:t>
            </a:r>
          </a:p>
          <a:p>
            <a:pPr>
              <a:buNone/>
            </a:pP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	</a:t>
            </a: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Prime factorization Worksheet  </a:t>
            </a:r>
            <a:endParaRPr lang="en-CA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r>
              <a:rPr lang="en-CA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	</a:t>
            </a:r>
            <a:r>
              <a:rPr lang="en-CA" sz="4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	</a:t>
            </a:r>
            <a:r>
              <a:rPr lang="en-CA" sz="4400" b="1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ALL</a:t>
            </a:r>
            <a:endParaRPr lang="en-CA" sz="4400" b="1" dirty="0" smtClean="0">
              <a:solidFill>
                <a:srgbClr val="FF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r>
              <a:rPr lang="en-CA" sz="36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Complete the factorization of each and identify which are perfect squares</a:t>
            </a:r>
          </a:p>
          <a:p>
            <a:pPr>
              <a:buNone/>
            </a:pPr>
            <a:endParaRPr lang="en-C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lvl="1"/>
            <a:endParaRPr lang="en-CA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3.1 Squares and Square Roots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Determine the Square of a Number</a:t>
            </a:r>
          </a:p>
          <a:p>
            <a:pPr>
              <a:buNone/>
            </a:pPr>
            <a:r>
              <a:rPr lang="en-CA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</a:p>
          <a:p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It’s the area of a square!!</a:t>
            </a:r>
          </a:p>
          <a:p>
            <a:pPr lvl="1"/>
            <a:r>
              <a:rPr lang="en-CA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 = l X w</a:t>
            </a:r>
          </a:p>
          <a:p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The number multiplied by itself</a:t>
            </a:r>
          </a:p>
          <a:p>
            <a:pPr lvl="1"/>
            <a:endParaRPr lang="en-CA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3.1 Squares and Square Roots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Determine the Square of a Number</a:t>
            </a:r>
            <a:endParaRPr lang="en-CA" sz="33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lvl="1"/>
            <a:endParaRPr lang="en-CA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dirty="0">
              <a:latin typeface="+mn-lt"/>
            </a:endParaRPr>
          </a:p>
        </p:txBody>
      </p:sp>
      <p:pic>
        <p:nvPicPr>
          <p:cNvPr id="4" name="Picture 3" descr="square a number.jpg"/>
          <p:cNvPicPr>
            <a:picLocks noChangeAspect="1"/>
          </p:cNvPicPr>
          <p:nvPr/>
        </p:nvPicPr>
        <p:blipFill>
          <a:blip r:embed="rId2" cstate="print"/>
          <a:srcRect r="32692" b="4458"/>
          <a:stretch>
            <a:fillRect/>
          </a:stretch>
        </p:blipFill>
        <p:spPr>
          <a:xfrm>
            <a:off x="2000232" y="2714620"/>
            <a:ext cx="4119574" cy="3531082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rot="5400000">
            <a:off x="679423" y="4464057"/>
            <a:ext cx="3500462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1465241" y="4464057"/>
            <a:ext cx="3500462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3536943" y="4464057"/>
            <a:ext cx="3500462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000232" y="3429000"/>
            <a:ext cx="4071966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000232" y="4429132"/>
            <a:ext cx="4071966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000232" y="4786322"/>
            <a:ext cx="4071966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3.1 Squares and Square Roots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Determine the Square Root of a Perfect Square</a:t>
            </a:r>
          </a:p>
          <a:p>
            <a:pPr>
              <a:buNone/>
            </a:pPr>
            <a:r>
              <a:rPr lang="en-CA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</a:p>
          <a:p>
            <a:pPr marL="742950" indent="-742950">
              <a:buFont typeface="+mj-lt"/>
              <a:buAutoNum type="arabicPeriod"/>
            </a:pP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Find the number that when multiplied by itself, gives you the perfect square</a:t>
            </a:r>
          </a:p>
          <a:p>
            <a:pPr marL="742950" indent="-742950">
              <a:buFont typeface="+mj-lt"/>
              <a:buAutoNum type="arabicPeriod"/>
            </a:pP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Guess and check </a:t>
            </a:r>
          </a:p>
          <a:p>
            <a:pPr lvl="1"/>
            <a:endParaRPr lang="en-CA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3.1 Squares and Square Roots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Determine the Square Root of a Perfect Square</a:t>
            </a:r>
          </a:p>
          <a:p>
            <a:pPr>
              <a:buNone/>
            </a:pPr>
            <a:r>
              <a:rPr lang="en-CA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CA" sz="36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OR</a:t>
            </a:r>
          </a:p>
          <a:p>
            <a:pPr marL="742950" indent="-742950">
              <a:buNone/>
            </a:pPr>
            <a:r>
              <a:rPr lang="en-CA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</a:t>
            </a: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 Use prime factorization</a:t>
            </a:r>
          </a:p>
          <a:p>
            <a:pPr lvl="1"/>
            <a:r>
              <a:rPr lang="en-CA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Determine the prime factors.</a:t>
            </a:r>
          </a:p>
          <a:p>
            <a:pPr lvl="1"/>
            <a:r>
              <a:rPr lang="en-CA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Rearrange the factors into two equal groups. </a:t>
            </a:r>
          </a:p>
          <a:p>
            <a:pPr lvl="1"/>
            <a:r>
              <a:rPr lang="en-CA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Multiply one of the groups to find the square root  </a:t>
            </a:r>
          </a:p>
          <a:p>
            <a:pPr lvl="1"/>
            <a:endParaRPr lang="en-CA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lvl="1"/>
            <a:endParaRPr lang="en-CA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3.1 Squares and Square Roots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533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Square Root of a Perfect Square</a:t>
            </a:r>
          </a:p>
          <a:p>
            <a:pPr>
              <a:buNone/>
            </a:pPr>
            <a:endParaRPr lang="en-C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>
              <a:buNone/>
            </a:pPr>
            <a:r>
              <a:rPr lang="en-CA" sz="44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Examples </a:t>
            </a:r>
          </a:p>
          <a:p>
            <a:pPr algn="ctr">
              <a:buNone/>
            </a:pPr>
            <a:r>
              <a:rPr lang="en-CA" sz="44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Show You Know p. 84</a:t>
            </a:r>
          </a:p>
          <a:p>
            <a:pPr algn="ctr">
              <a:buNone/>
            </a:pPr>
            <a:r>
              <a:rPr lang="en-CA" sz="44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Communicate Ideas p. 85</a:t>
            </a:r>
          </a:p>
          <a:p>
            <a:pPr algn="ctr">
              <a:buNone/>
            </a:pPr>
            <a:endParaRPr lang="en-CA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sz="1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3.1 Squares and Square Roots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Practice </a:t>
            </a:r>
          </a:p>
          <a:p>
            <a:pPr>
              <a:buNone/>
            </a:pP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	</a:t>
            </a:r>
            <a:r>
              <a:rPr lang="en-CA" sz="44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	Textbook questions</a:t>
            </a:r>
          </a:p>
          <a:p>
            <a:pPr>
              <a:buNone/>
            </a:pP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See Chapter 3 Syllabus for the list</a:t>
            </a:r>
          </a:p>
          <a:p>
            <a:pPr lvl="1"/>
            <a:endParaRPr lang="en-CA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3.2 </a:t>
            </a: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Exploring the Pythagorean Relationship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endParaRPr lang="en-CA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dirty="0">
              <a:latin typeface="+mn-lt"/>
            </a:endParaRPr>
          </a:p>
        </p:txBody>
      </p:sp>
      <p:pic>
        <p:nvPicPr>
          <p:cNvPr id="4" name="Picture 6" descr="http://www.is.wayne.edu/mnissani/a&amp;s/Pythagora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428736"/>
            <a:ext cx="4500582" cy="52756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3.2 </a:t>
            </a: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Exploring the Pythagorean Relationship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endParaRPr lang="en-CA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1785926"/>
            <a:ext cx="78581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a right triangle, the sum of the </a:t>
            </a:r>
            <a:r>
              <a:rPr lang="en-CA" sz="36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areas of the squares attached to the legs </a:t>
            </a: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equals the area of the square attached to the hypotenuse</a:t>
            </a:r>
            <a:endParaRPr lang="en-C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3.1 Squares and Square Roots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Prime Factorization</a:t>
            </a:r>
          </a:p>
          <a:p>
            <a:pPr lvl="1"/>
            <a:r>
              <a:rPr lang="en-CA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 number written as the product of its prime factors</a:t>
            </a:r>
          </a:p>
          <a:p>
            <a:pPr lvl="2"/>
            <a:r>
              <a:rPr lang="en-C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 prime number is any number with no divisors other than itself and 1, such as 2 and 11</a:t>
            </a:r>
          </a:p>
          <a:p>
            <a:pPr lvl="1"/>
            <a:endParaRPr lang="en-CA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3.2 </a:t>
            </a: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Exploring the Pythagorean Relationship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endParaRPr lang="en-CA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dirty="0">
              <a:latin typeface="+mn-lt"/>
            </a:endParaRPr>
          </a:p>
        </p:txBody>
      </p:sp>
      <p:pic>
        <p:nvPicPr>
          <p:cNvPr id="5" name="Picture 4" descr="pythagoreantheore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1571612"/>
            <a:ext cx="5214974" cy="478954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85918" y="1643050"/>
            <a:ext cx="2000264" cy="107157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5786446" y="1643050"/>
            <a:ext cx="428628" cy="3571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/>
          <p:cNvSpPr/>
          <p:nvPr/>
        </p:nvSpPr>
        <p:spPr>
          <a:xfrm>
            <a:off x="1928794" y="5072074"/>
            <a:ext cx="428628" cy="3571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/>
          <p:cNvSpPr/>
          <p:nvPr/>
        </p:nvSpPr>
        <p:spPr>
          <a:xfrm>
            <a:off x="5143504" y="5286388"/>
            <a:ext cx="500066" cy="3571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3.2 </a:t>
            </a: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Exploring the Pythagorean Relationship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endParaRPr lang="en-CA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dirty="0">
              <a:latin typeface="+mn-lt"/>
            </a:endParaRPr>
          </a:p>
        </p:txBody>
      </p:sp>
      <p:pic>
        <p:nvPicPr>
          <p:cNvPr id="11" name="Picture 10" descr="pythagorean_theore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1500174"/>
            <a:ext cx="4714908" cy="471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3.2 </a:t>
            </a: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Exploring the Pythagorean Relationship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endParaRPr lang="en-CA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dirty="0">
              <a:latin typeface="+mn-lt"/>
            </a:endParaRPr>
          </a:p>
        </p:txBody>
      </p:sp>
      <p:pic>
        <p:nvPicPr>
          <p:cNvPr id="6" name="Picture 5" descr="PythagoreanTheorem16c.gif"/>
          <p:cNvPicPr>
            <a:picLocks noChangeAspect="1"/>
          </p:cNvPicPr>
          <p:nvPr/>
        </p:nvPicPr>
        <p:blipFill>
          <a:blip r:embed="rId2" cstate="print"/>
          <a:srcRect b="6540"/>
          <a:stretch>
            <a:fillRect/>
          </a:stretch>
        </p:blipFill>
        <p:spPr>
          <a:xfrm>
            <a:off x="2214546" y="1643050"/>
            <a:ext cx="4429156" cy="4904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58926"/>
            <a:ext cx="8572560" cy="1143000"/>
          </a:xfrm>
        </p:spPr>
        <p:txBody>
          <a:bodyPr>
            <a:normAutofit fontScale="90000"/>
          </a:bodyPr>
          <a:lstStyle/>
          <a:p>
            <a:r>
              <a:rPr lang="en-CA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3.2 </a:t>
            </a: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Exploring the Pythagorean Relationship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5334000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>
              <a:buNone/>
            </a:pPr>
            <a:r>
              <a:rPr lang="en-CA" sz="44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Example </a:t>
            </a:r>
          </a:p>
          <a:p>
            <a:pPr algn="ctr">
              <a:buNone/>
            </a:pPr>
            <a:r>
              <a:rPr lang="en-CA" sz="44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Show You Know p. </a:t>
            </a:r>
            <a:r>
              <a:rPr lang="en-CA" sz="44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90</a:t>
            </a:r>
            <a:endParaRPr lang="en-CA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sz="1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3.2 </a:t>
            </a: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Exploring the Pythagorean Relationship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endParaRPr lang="en-CA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1785926"/>
            <a:ext cx="785818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Pythagorean relationship</a:t>
            </a: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endParaRPr lang="en-C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a right triangle with sides a, b, c where c is the hypotenuse (longest side – opposite the right angle) </a:t>
            </a:r>
          </a:p>
          <a:p>
            <a:pPr algn="ctr"/>
            <a:r>
              <a:rPr lang="en-C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CA" sz="5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C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a</a:t>
            </a:r>
            <a:r>
              <a:rPr lang="en-CA" sz="5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C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b</a:t>
            </a:r>
            <a:r>
              <a:rPr lang="en-CA" sz="5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CA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3.2 </a:t>
            </a: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Exploring the Pythagorean Relationship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endParaRPr lang="en-CA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1785926"/>
            <a:ext cx="78581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n-CA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right triangle </a:t>
            </a: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</a:p>
          <a:p>
            <a:endParaRPr lang="en-C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 where the Pythagorean relationship holds true</a:t>
            </a:r>
            <a:endParaRPr lang="en-CA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58926"/>
            <a:ext cx="8572560" cy="1143000"/>
          </a:xfrm>
        </p:spPr>
        <p:txBody>
          <a:bodyPr>
            <a:normAutofit fontScale="90000"/>
          </a:bodyPr>
          <a:lstStyle/>
          <a:p>
            <a:r>
              <a:rPr lang="en-CA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3.2 </a:t>
            </a: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Exploring the Pythagorean Relationship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5334000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>
              <a:buNone/>
            </a:pPr>
            <a:r>
              <a:rPr lang="en-CA" sz="44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Examples </a:t>
            </a:r>
          </a:p>
          <a:p>
            <a:pPr algn="ctr">
              <a:buNone/>
            </a:pPr>
            <a:r>
              <a:rPr lang="en-CA" sz="44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Show You Know p. </a:t>
            </a:r>
            <a:r>
              <a:rPr lang="en-CA" sz="44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91</a:t>
            </a:r>
          </a:p>
          <a:p>
            <a:pPr algn="ctr">
              <a:buNone/>
            </a:pPr>
            <a:r>
              <a:rPr lang="en-CA" sz="44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Communicate the Ideas </a:t>
            </a:r>
          </a:p>
          <a:p>
            <a:pPr algn="ctr">
              <a:buNone/>
            </a:pPr>
            <a:r>
              <a:rPr lang="en-CA" sz="44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p. </a:t>
            </a:r>
            <a:r>
              <a:rPr lang="en-CA" sz="44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91 #1-3</a:t>
            </a:r>
            <a:endParaRPr lang="en-CA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sz="1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58926"/>
            <a:ext cx="8572560" cy="1143000"/>
          </a:xfrm>
        </p:spPr>
        <p:txBody>
          <a:bodyPr>
            <a:normAutofit fontScale="90000"/>
          </a:bodyPr>
          <a:lstStyle/>
          <a:p>
            <a:r>
              <a:rPr lang="en-CA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3.2 </a:t>
            </a: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Exploring the Pythagorean Relationship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5334000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Practice </a:t>
            </a:r>
          </a:p>
          <a:p>
            <a:pPr>
              <a:buNone/>
            </a:pP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CA" sz="44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Textbook questions</a:t>
            </a:r>
          </a:p>
          <a:p>
            <a:pPr>
              <a:buNone/>
            </a:pP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 Chapter 3 Syllabus for the list</a:t>
            </a:r>
          </a:p>
          <a:p>
            <a:pPr>
              <a:buNone/>
            </a:pPr>
            <a:endParaRPr lang="en-CA" sz="1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3.3 Estimating Square Roots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To estimate the square root of a whole number that is not a perfect square you can do the following steps:</a:t>
            </a:r>
            <a:endParaRPr lang="en-C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lvl="1"/>
            <a:endParaRPr lang="en-CA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3.3 Estimating Square Roots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Locate the perfect squares on either side of the number</a:t>
            </a:r>
          </a:p>
          <a:p>
            <a:pPr marL="742950" indent="-742950">
              <a:buFont typeface="+mj-lt"/>
              <a:buAutoNum type="arabicPeriod"/>
            </a:pP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Calculate the square roots of these two perfect squares</a:t>
            </a:r>
          </a:p>
          <a:p>
            <a:pPr marL="742950" indent="-742950">
              <a:buFont typeface="+mj-lt"/>
              <a:buAutoNum type="arabicPeriod"/>
            </a:pP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Estimate based on the position between the two perfect squares (a number line may help)</a:t>
            </a:r>
          </a:p>
          <a:p>
            <a:pPr marL="742950" indent="-742950">
              <a:buFont typeface="+mj-lt"/>
              <a:buAutoNum type="arabicPeriod"/>
            </a:pPr>
            <a:endParaRPr lang="en-C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lvl="1"/>
            <a:endParaRPr lang="en-CA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3.1 Squares and Square Roots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Prime Factorization</a:t>
            </a:r>
          </a:p>
          <a:p>
            <a:pPr lvl="1">
              <a:buNone/>
            </a:pPr>
            <a:r>
              <a:rPr lang="en-CA" sz="36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EXAMPLE</a:t>
            </a:r>
          </a:p>
          <a:p>
            <a:pPr lvl="1">
              <a:buNone/>
            </a:pPr>
            <a:r>
              <a:rPr lang="en-CA" sz="36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	 Prime factorization of 24</a:t>
            </a:r>
          </a:p>
          <a:p>
            <a:pPr lvl="2">
              <a:buNone/>
            </a:pPr>
            <a:r>
              <a:rPr lang="en-C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2</a:t>
            </a: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x</a:t>
            </a:r>
            <a:r>
              <a:rPr lang="en-C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</a:t>
            </a: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x</a:t>
            </a:r>
            <a:r>
              <a:rPr lang="en-C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</a:t>
            </a: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x</a:t>
            </a:r>
            <a:r>
              <a:rPr lang="en-C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</a:t>
            </a:r>
          </a:p>
          <a:p>
            <a:pPr lvl="2">
              <a:buNone/>
            </a:pPr>
            <a:r>
              <a:rPr lang="en-CA" sz="36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Prime factorization of 36</a:t>
            </a:r>
          </a:p>
          <a:p>
            <a:pPr lvl="2">
              <a:buNone/>
            </a:pPr>
            <a:r>
              <a:rPr lang="en-C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2</a:t>
            </a: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x</a:t>
            </a:r>
            <a:r>
              <a:rPr lang="en-C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</a:t>
            </a: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x</a:t>
            </a:r>
            <a:r>
              <a:rPr lang="en-C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</a:t>
            </a: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x</a:t>
            </a:r>
            <a:r>
              <a:rPr lang="en-C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</a:t>
            </a:r>
            <a:endParaRPr lang="en-CA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lvl="1">
              <a:buNone/>
            </a:pPr>
            <a:endParaRPr lang="en-CA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lvl="1"/>
            <a:endParaRPr lang="en-CA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58926"/>
            <a:ext cx="8572560" cy="1143000"/>
          </a:xfrm>
        </p:spPr>
        <p:txBody>
          <a:bodyPr>
            <a:no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3.3 Estimating Square Roots</a:t>
            </a:r>
            <a:endParaRPr lang="en-C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5334000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>
              <a:buNone/>
            </a:pPr>
            <a:r>
              <a:rPr lang="en-CA" sz="44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Examples </a:t>
            </a:r>
          </a:p>
          <a:p>
            <a:pPr algn="ctr">
              <a:buNone/>
            </a:pPr>
            <a:r>
              <a:rPr lang="en-CA" sz="44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Show You Know p. </a:t>
            </a:r>
            <a:r>
              <a:rPr lang="en-CA" sz="44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96</a:t>
            </a:r>
          </a:p>
          <a:p>
            <a:pPr>
              <a:buNone/>
            </a:pPr>
            <a:endParaRPr lang="en-CA" sz="1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3.3 Estimating Square Roots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742950" indent="-742950">
              <a:buNone/>
            </a:pP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To identify a whole number that has a square root between any two given numbers:</a:t>
            </a:r>
          </a:p>
          <a:p>
            <a:pPr marL="742950" indent="-742950">
              <a:buFont typeface="+mj-lt"/>
              <a:buAutoNum type="arabicPeriod"/>
            </a:pP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Determine the prefect squares of the two consecutive whole numbers</a:t>
            </a:r>
          </a:p>
          <a:p>
            <a:pPr marL="742950" indent="-742950">
              <a:buFont typeface="+mj-lt"/>
              <a:buAutoNum type="arabicPeriod"/>
            </a:pP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Choose a whole number between the two perfect squares</a:t>
            </a:r>
          </a:p>
          <a:p>
            <a:pPr lvl="1"/>
            <a:endParaRPr lang="en-CA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3.3 Estimating Square Roots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742950" indent="-742950">
              <a:buNone/>
            </a:pP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When you use a calculator to find the  square root of a natural number that is not a perfect square, the value found is an </a:t>
            </a:r>
            <a:r>
              <a:rPr lang="en-CA" sz="3600" b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approximation</a:t>
            </a: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!</a:t>
            </a:r>
          </a:p>
          <a:p>
            <a:pPr lvl="1"/>
            <a:endParaRPr lang="en-CA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58926"/>
            <a:ext cx="8572560" cy="1143000"/>
          </a:xfrm>
        </p:spPr>
        <p:txBody>
          <a:bodyPr>
            <a:no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3.3 Estimating Square Roots</a:t>
            </a:r>
            <a:endParaRPr lang="en-C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5334000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>
              <a:buNone/>
            </a:pPr>
            <a:r>
              <a:rPr lang="en-CA" sz="44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Examples </a:t>
            </a:r>
          </a:p>
          <a:p>
            <a:pPr algn="ctr">
              <a:buNone/>
            </a:pPr>
            <a:r>
              <a:rPr lang="en-CA" sz="44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Show You Know p. </a:t>
            </a:r>
            <a:r>
              <a:rPr lang="en-CA" sz="44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97</a:t>
            </a:r>
          </a:p>
          <a:p>
            <a:pPr algn="ctr">
              <a:buNone/>
            </a:pPr>
            <a:r>
              <a:rPr lang="en-CA" sz="44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Communicate the Ideas # 1-3</a:t>
            </a:r>
          </a:p>
          <a:p>
            <a:pPr>
              <a:buNone/>
            </a:pPr>
            <a:endParaRPr lang="en-CA" sz="1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58926"/>
            <a:ext cx="8572560" cy="1143000"/>
          </a:xfrm>
        </p:spPr>
        <p:txBody>
          <a:bodyPr>
            <a:no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3.3 Estimating Square Roots</a:t>
            </a:r>
            <a:endParaRPr lang="en-C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5334000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Practice </a:t>
            </a:r>
          </a:p>
          <a:p>
            <a:pPr>
              <a:buNone/>
            </a:pP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CA" sz="44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Textbook questions</a:t>
            </a:r>
          </a:p>
          <a:p>
            <a:pPr>
              <a:buNone/>
            </a:pP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 Chapter 3 Syllabus for the list</a:t>
            </a:r>
          </a:p>
          <a:p>
            <a:pPr>
              <a:buNone/>
            </a:pPr>
            <a:endParaRPr lang="en-CA" sz="1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58926"/>
            <a:ext cx="8572560" cy="1143000"/>
          </a:xfrm>
        </p:spPr>
        <p:txBody>
          <a:bodyPr>
            <a:no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3.4 </a:t>
            </a: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the Pythagorean Relationship</a:t>
            </a:r>
            <a:endParaRPr lang="en-C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5334000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sz="1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85720" y="1357298"/>
            <a:ext cx="8572560" cy="5334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CA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en-C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The Pythagorean</a:t>
            </a:r>
            <a:r>
              <a:rPr kumimoji="0" lang="en-CA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relationship can be used to </a:t>
            </a:r>
            <a:r>
              <a:rPr kumimoji="0" lang="en-CA" sz="4400" b="1" i="0" u="none" strike="noStrike" kern="1200" cap="none" spc="0" normalizeH="0" noProof="0" dirty="0" smtClean="0">
                <a:ln>
                  <a:noFill/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find the length of the hypotenuse </a:t>
            </a:r>
            <a:r>
              <a:rPr kumimoji="0" lang="en-CA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of a right triangle when the length of the two legs are known</a:t>
            </a:r>
          </a:p>
          <a:p>
            <a:pPr marL="274320" indent="-274320">
              <a:spcBef>
                <a:spcPts val="700"/>
              </a:spcBef>
              <a:buClr>
                <a:schemeClr val="accent2"/>
              </a:buClr>
              <a:buSzPct val="85000"/>
              <a:defRPr/>
            </a:pP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c</a:t>
            </a:r>
            <a:r>
              <a:rPr lang="en-CA" sz="4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a</a:t>
            </a:r>
            <a:r>
              <a:rPr lang="en-CA" sz="4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b</a:t>
            </a:r>
            <a:r>
              <a:rPr lang="en-CA" sz="4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CA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CA" sz="44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CA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CA" sz="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58926"/>
            <a:ext cx="8572560" cy="1143000"/>
          </a:xfrm>
        </p:spPr>
        <p:txBody>
          <a:bodyPr>
            <a:no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3.4 </a:t>
            </a: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the Pythagorean Relationship</a:t>
            </a:r>
            <a:endParaRPr lang="en-C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5334000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sz="1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9600" y="1509698"/>
            <a:ext cx="8229600" cy="5334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CA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en-C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Example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en-C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Show You Know p. 102</a:t>
            </a:r>
            <a:endParaRPr kumimoji="0" lang="en-CA" sz="4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CA" sz="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58926"/>
            <a:ext cx="8572560" cy="1143000"/>
          </a:xfrm>
        </p:spPr>
        <p:txBody>
          <a:bodyPr>
            <a:no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3.4 </a:t>
            </a: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the Pythagorean Relationship</a:t>
            </a:r>
            <a:endParaRPr lang="en-C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5334000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sz="1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85720" y="1357298"/>
            <a:ext cx="8572560" cy="5334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CA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indent="-274320">
              <a:spcBef>
                <a:spcPts val="700"/>
              </a:spcBef>
              <a:buClr>
                <a:schemeClr val="accent2"/>
              </a:buClr>
              <a:buSzPct val="85000"/>
              <a:defRPr/>
            </a:pPr>
            <a:r>
              <a:rPr kumimoji="0" lang="en-C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The Pythagorean</a:t>
            </a:r>
            <a:r>
              <a:rPr kumimoji="0" lang="en-CA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relationship can be used to </a:t>
            </a:r>
            <a:r>
              <a:rPr kumimoji="0" lang="en-CA" sz="4400" b="1" i="0" u="none" strike="noStrike" kern="1200" cap="none" spc="0" normalizeH="0" noProof="0" dirty="0" smtClean="0">
                <a:ln>
                  <a:noFill/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find the length of one of the legs  </a:t>
            </a:r>
            <a:r>
              <a:rPr kumimoji="0" lang="en-CA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of a right triangle when the lengths of the hypotenuse and the other leg are known. </a:t>
            </a: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CA" sz="4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a</a:t>
            </a:r>
            <a:r>
              <a:rPr lang="en-CA" sz="4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b</a:t>
            </a:r>
            <a:r>
              <a:rPr lang="en-CA" sz="4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CA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CA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CA" sz="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58926"/>
            <a:ext cx="8572560" cy="1143000"/>
          </a:xfrm>
        </p:spPr>
        <p:txBody>
          <a:bodyPr>
            <a:no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3.4 </a:t>
            </a: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the Pythagorean Relationship</a:t>
            </a:r>
            <a:endParaRPr lang="en-C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5334000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sz="1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1509698"/>
            <a:ext cx="8229600" cy="5334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CA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en-C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Examples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en-C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Show You Know p. 102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en-C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Communicate the Ideas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en-C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p. 103 #1-2</a:t>
            </a:r>
            <a:endParaRPr kumimoji="0" lang="en-CA" sz="4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CA" sz="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58926"/>
            <a:ext cx="8572560" cy="1143000"/>
          </a:xfrm>
        </p:spPr>
        <p:txBody>
          <a:bodyPr>
            <a:no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3.4 </a:t>
            </a: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the Pythagorean Relationship</a:t>
            </a:r>
            <a:endParaRPr lang="en-C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5334000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sz="1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357298"/>
            <a:ext cx="8229600" cy="5334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CA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en-C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Practice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en-C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C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Textbook questions</a:t>
            </a:r>
          </a:p>
          <a:p>
            <a:pPr marL="274320" lvl="0" indent="-274320">
              <a:spcBef>
                <a:spcPts val="700"/>
              </a:spcBef>
              <a:buClr>
                <a:schemeClr val="accent2"/>
              </a:buClr>
              <a:buSzPct val="85000"/>
            </a:pPr>
            <a:r>
              <a:rPr kumimoji="0" lang="en-CA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See </a:t>
            </a:r>
            <a:r>
              <a:rPr kumimoji="0" lang="en-C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Chapter 3 Syllabus for </a:t>
            </a:r>
            <a:r>
              <a:rPr kumimoji="0" lang="en-CA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the list</a:t>
            </a:r>
            <a:endParaRPr kumimoji="0" lang="en-CA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CA" sz="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3.1 Squares and Square Roots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For Prime Factorization, the CORRECT answer: </a:t>
            </a:r>
          </a:p>
          <a:p>
            <a:pPr lvl="1"/>
            <a:r>
              <a:rPr lang="en-CA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must be only PRIME numbers  </a:t>
            </a:r>
          </a:p>
          <a:p>
            <a:pPr lvl="1"/>
            <a:r>
              <a:rPr lang="en-CA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must multiply together to give the specified quantity</a:t>
            </a:r>
          </a:p>
          <a:p>
            <a:pPr lvl="1"/>
            <a:r>
              <a:rPr lang="en-CA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traditionally, the factors are listed in order from least to greatest.</a:t>
            </a:r>
            <a:endParaRPr lang="en-CA" sz="33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lvl="1"/>
            <a:endParaRPr lang="en-CA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58926"/>
            <a:ext cx="8572560" cy="1143000"/>
          </a:xfrm>
        </p:spPr>
        <p:txBody>
          <a:bodyPr>
            <a:no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3.5 </a:t>
            </a:r>
            <a:r>
              <a:rPr lang="en-C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Applying  the Pythagorean Relationship</a:t>
            </a:r>
            <a:endParaRPr lang="en-C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5334000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sz="1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85720" y="1357298"/>
            <a:ext cx="8572560" cy="5334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CA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indent="-274320">
              <a:spcBef>
                <a:spcPts val="700"/>
              </a:spcBef>
              <a:buClr>
                <a:schemeClr val="accent2"/>
              </a:buClr>
              <a:buSzPct val="85000"/>
              <a:defRPr/>
            </a:pPr>
            <a:r>
              <a:rPr kumimoji="0" lang="en-C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The Pythagorean</a:t>
            </a:r>
            <a:r>
              <a:rPr kumimoji="0" lang="en-CA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relationship can be used to </a:t>
            </a:r>
            <a:r>
              <a:rPr kumimoji="0" lang="en-CA" sz="4400" b="1" i="0" u="none" strike="noStrike" kern="1200" cap="none" spc="0" normalizeH="0" noProof="0" dirty="0" smtClean="0">
                <a:ln>
                  <a:noFill/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determine distances that might be difficult or impossible to measure.</a:t>
            </a:r>
          </a:p>
          <a:p>
            <a:pPr marL="274320" indent="-274320" algn="ctr">
              <a:spcBef>
                <a:spcPts val="700"/>
              </a:spcBef>
              <a:buClr>
                <a:schemeClr val="accent2"/>
              </a:buClr>
              <a:buSzPct val="85000"/>
              <a:defRPr/>
            </a:pP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CA" sz="4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a</a:t>
            </a:r>
            <a:r>
              <a:rPr lang="en-CA" sz="4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b</a:t>
            </a:r>
            <a:r>
              <a:rPr lang="en-CA" sz="4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CA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CA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CA" sz="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58926"/>
            <a:ext cx="8572560" cy="1143000"/>
          </a:xfrm>
        </p:spPr>
        <p:txBody>
          <a:bodyPr>
            <a:no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3.5 </a:t>
            </a:r>
            <a:r>
              <a:rPr lang="en-C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Applying  the Pythagorean Relationship</a:t>
            </a:r>
            <a:endParaRPr lang="en-C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5334000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sz="1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1509698"/>
            <a:ext cx="8229600" cy="5334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CA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en-C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Example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en-C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Show You Know p. 108</a:t>
            </a:r>
            <a:endParaRPr kumimoji="0" lang="en-CA" sz="4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CA" sz="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58926"/>
            <a:ext cx="8572560" cy="1143000"/>
          </a:xfrm>
        </p:spPr>
        <p:txBody>
          <a:bodyPr>
            <a:no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3.5 </a:t>
            </a:r>
            <a:r>
              <a:rPr lang="en-C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Applying  the Pythagorean Relationship</a:t>
            </a:r>
            <a:endParaRPr lang="en-C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5334000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sz="1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85720" y="1357298"/>
            <a:ext cx="8572560" cy="5334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CA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indent="-274320">
              <a:spcBef>
                <a:spcPts val="700"/>
              </a:spcBef>
              <a:buClr>
                <a:schemeClr val="accent2"/>
              </a:buClr>
              <a:buSzPct val="85000"/>
              <a:defRPr/>
            </a:pPr>
            <a:r>
              <a:rPr kumimoji="0" lang="en-C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The Pythagorean</a:t>
            </a:r>
            <a:r>
              <a:rPr kumimoji="0" lang="en-CA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relationship can be used to </a:t>
            </a:r>
            <a:r>
              <a:rPr kumimoji="0" lang="en-CA" sz="4400" b="1" i="0" u="none" strike="noStrike" kern="1200" cap="none" spc="0" normalizeH="0" noProof="0" dirty="0" smtClean="0">
                <a:ln>
                  <a:noFill/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show if a triangle is a right triangle.</a:t>
            </a:r>
          </a:p>
          <a:p>
            <a:pPr marL="274320" indent="-274320" algn="ctr">
              <a:spcBef>
                <a:spcPts val="700"/>
              </a:spcBef>
              <a:buClr>
                <a:schemeClr val="accent2"/>
              </a:buClr>
              <a:buSzPct val="85000"/>
              <a:defRPr/>
            </a:pP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CA" sz="4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a</a:t>
            </a:r>
            <a:r>
              <a:rPr lang="en-CA" sz="4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b</a:t>
            </a:r>
            <a:r>
              <a:rPr lang="en-CA" sz="4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CA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CA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CA" sz="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58926"/>
            <a:ext cx="8572560" cy="1143000"/>
          </a:xfrm>
        </p:spPr>
        <p:txBody>
          <a:bodyPr>
            <a:no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3.5 </a:t>
            </a:r>
            <a:r>
              <a:rPr lang="en-C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Applying  the Pythagorean Relationship</a:t>
            </a:r>
            <a:endParaRPr lang="en-C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5334000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sz="1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1509698"/>
            <a:ext cx="8229600" cy="5334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CA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en-C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Example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en-C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Communicate the Ideas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en-C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p. 109</a:t>
            </a:r>
            <a:endParaRPr kumimoji="0" lang="en-CA" sz="4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CA" sz="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58926"/>
            <a:ext cx="8572560" cy="1143000"/>
          </a:xfrm>
        </p:spPr>
        <p:txBody>
          <a:bodyPr>
            <a:no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3.5 </a:t>
            </a:r>
            <a:r>
              <a:rPr lang="en-C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Applying  the Pythagorean Relationship</a:t>
            </a:r>
            <a:endParaRPr lang="en-C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5334000"/>
          </a:xfrm>
        </p:spPr>
        <p:txBody>
          <a:bodyPr>
            <a:normAutofit/>
          </a:bodyPr>
          <a:lstStyle/>
          <a:p>
            <a:pPr>
              <a:buNone/>
            </a:pPr>
            <a:endParaRPr lang="en-C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sz="1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9600" y="1509698"/>
            <a:ext cx="8229600" cy="5334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CA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en-C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Practice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en-C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C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Textbook questions</a:t>
            </a:r>
          </a:p>
          <a:p>
            <a:pPr marL="274320" indent="-274320">
              <a:spcBef>
                <a:spcPts val="700"/>
              </a:spcBef>
              <a:buClr>
                <a:schemeClr val="accent2"/>
              </a:buClr>
              <a:buSzPct val="85000"/>
            </a:pPr>
            <a:r>
              <a:rPr kumimoji="0" lang="en-C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See </a:t>
            </a:r>
            <a:r>
              <a:rPr kumimoji="0" lang="en-C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Chapter 3 Syllabus for the </a:t>
            </a:r>
            <a:r>
              <a:rPr kumimoji="0" lang="en-C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list</a:t>
            </a:r>
            <a:endParaRPr kumimoji="0" lang="en-CA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CA" sz="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034" y="2714620"/>
            <a:ext cx="8143932" cy="714380"/>
          </a:xfrm>
        </p:spPr>
        <p:txBody>
          <a:bodyPr/>
          <a:lstStyle/>
          <a:p>
            <a:pPr algn="ctr"/>
            <a:r>
              <a:rPr lang="en-CA" sz="4400" b="1" dirty="0" smtClean="0"/>
              <a:t>Chapter Review p. 112-113</a:t>
            </a:r>
          </a:p>
          <a:p>
            <a:pPr algn="ctr"/>
            <a:r>
              <a:rPr lang="en-CA" sz="4400" b="1" dirty="0" smtClean="0"/>
              <a:t> </a:t>
            </a:r>
          </a:p>
          <a:p>
            <a:pPr algn="ctr"/>
            <a:r>
              <a:rPr lang="en-CA" sz="4400" b="1" dirty="0" smtClean="0"/>
              <a:t>Practice Test p. 114-115</a:t>
            </a:r>
            <a:endParaRPr lang="en-CA" sz="4400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1066800"/>
            <a:ext cx="8643998" cy="1295400"/>
          </a:xfrm>
        </p:spPr>
        <p:txBody>
          <a:bodyPr/>
          <a:lstStyle/>
          <a:p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Chapter 3  REVIEW</a:t>
            </a:r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Pythagorean Relationship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23558" name="Picture 6" descr="http://www.is.wayne.edu/mnissani/a&amp;s/Pythagora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55156" y="5072074"/>
            <a:ext cx="1245921" cy="1460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3.1 Squares and Square Roots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5334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Prime </a:t>
            </a:r>
            <a:r>
              <a:rPr lang="en-CA" sz="4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Factorization</a:t>
            </a: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Review</a:t>
            </a:r>
            <a:endParaRPr lang="en-CA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r>
              <a:rPr lang="en-CA" sz="3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  </a:t>
            </a:r>
          </a:p>
          <a:p>
            <a:pPr>
              <a:buNone/>
            </a:pPr>
            <a:r>
              <a:rPr lang="en-CA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Prime factorization of 96 </a:t>
            </a:r>
            <a:r>
              <a:rPr lang="en-CA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(by division): </a:t>
            </a:r>
            <a:endParaRPr lang="en-CA" sz="3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r>
              <a:rPr lang="en-CA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    96 ÷ 2 = 48 </a:t>
            </a:r>
          </a:p>
          <a:p>
            <a:pPr>
              <a:buNone/>
            </a:pPr>
            <a:r>
              <a:rPr lang="en-CA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	     48 ÷ 2 = 24 </a:t>
            </a:r>
          </a:p>
          <a:p>
            <a:pPr>
              <a:buNone/>
            </a:pPr>
            <a:r>
              <a:rPr lang="en-CA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		     24 ÷ 2 = 12  </a:t>
            </a:r>
          </a:p>
          <a:p>
            <a:pPr>
              <a:buNone/>
            </a:pPr>
            <a:r>
              <a:rPr lang="en-CA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         12 ÷ 2 = 6</a:t>
            </a:r>
          </a:p>
          <a:p>
            <a:pPr>
              <a:buNone/>
            </a:pPr>
            <a:r>
              <a:rPr lang="en-CA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            6 ÷ 2 = 3</a:t>
            </a:r>
          </a:p>
          <a:p>
            <a:pPr>
              <a:buNone/>
            </a:pPr>
            <a:r>
              <a:rPr lang="en-CA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              3 ÷ 3 = 1 </a:t>
            </a:r>
            <a:br>
              <a:rPr lang="en-CA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endParaRPr lang="en-CA" sz="3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r>
              <a:rPr lang="en-CA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  96 = 2 x 2 x 2 x 2 x 2 x 3 </a:t>
            </a:r>
          </a:p>
          <a:p>
            <a:pPr>
              <a:buNone/>
            </a:pPr>
            <a:endParaRPr lang="en-CA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3.1 Squares and Square Roots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533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Prime Factorization Review</a:t>
            </a:r>
            <a:endParaRPr lang="en-CA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sz="1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r>
              <a:rPr lang="en-CA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Prime factorization of 96 </a:t>
            </a:r>
            <a:r>
              <a:rPr lang="en-CA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(factorization tree): </a:t>
            </a:r>
            <a:endParaRPr lang="en-CA" sz="3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r>
              <a:rPr lang="en-CA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 </a:t>
            </a:r>
            <a:endParaRPr lang="en-CA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" name="Picture 3" descr="factor-tree_9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78959" y="3000348"/>
            <a:ext cx="2786082" cy="3454742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071802" y="5929306"/>
            <a:ext cx="3000396" cy="928694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000364" y="5072050"/>
            <a:ext cx="3071834" cy="857256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3071802" y="4214794"/>
            <a:ext cx="3000396" cy="857256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3071802" y="3357538"/>
            <a:ext cx="3000396" cy="857256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3.1 Squares and Square Roots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533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Prime Factorization Review</a:t>
            </a:r>
          </a:p>
          <a:p>
            <a:pPr>
              <a:buNone/>
            </a:pPr>
            <a:endParaRPr lang="en-C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>
              <a:buNone/>
            </a:pPr>
            <a:r>
              <a:rPr lang="en-CA" sz="44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Examples </a:t>
            </a:r>
          </a:p>
          <a:p>
            <a:pPr algn="ctr">
              <a:buNone/>
            </a:pPr>
            <a:r>
              <a:rPr lang="en-CA" sz="44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Show You Know p. 82</a:t>
            </a:r>
            <a:endParaRPr lang="en-CA" sz="4000" b="1" dirty="0" smtClean="0">
              <a:solidFill>
                <a:srgbClr val="FF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sz="1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3.1 Squares and Square Roots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Identify a Perfect Square</a:t>
            </a:r>
          </a:p>
          <a:p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 number that is the product of the same two factors</a:t>
            </a:r>
          </a:p>
          <a:p>
            <a:pPr lvl="1"/>
            <a:r>
              <a:rPr lang="en-C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Examples????</a:t>
            </a:r>
          </a:p>
          <a:p>
            <a:r>
              <a:rPr lang="en-CA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Has only an even number of prime factors</a:t>
            </a:r>
          </a:p>
          <a:p>
            <a:pPr lvl="1"/>
            <a:endParaRPr lang="en-CA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3.1 Squares and Square Roots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Perfect Square? </a:t>
            </a:r>
          </a:p>
          <a:p>
            <a:pPr lvl="1"/>
            <a:endParaRPr lang="en-CA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buNone/>
            </a:pPr>
            <a:endParaRPr lang="en-CA" dirty="0">
              <a:latin typeface="+mn-lt"/>
            </a:endParaRPr>
          </a:p>
        </p:txBody>
      </p:sp>
      <p:pic>
        <p:nvPicPr>
          <p:cNvPr id="4" name="Picture 3" descr="f-183-17-pr-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500042"/>
            <a:ext cx="7572428" cy="75724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rrency">
  <a:themeElements>
    <a:clrScheme name="Currency">
      <a:dk1>
        <a:sysClr val="windowText" lastClr="000000"/>
      </a:dk1>
      <a:lt1>
        <a:sysClr val="window" lastClr="FFFFFF"/>
      </a:lt1>
      <a:dk2>
        <a:srgbClr val="4A606E"/>
      </a:dk2>
      <a:lt2>
        <a:srgbClr val="D1E1E3"/>
      </a:lt2>
      <a:accent1>
        <a:srgbClr val="79B5B0"/>
      </a:accent1>
      <a:accent2>
        <a:srgbClr val="B4BC4C"/>
      </a:accent2>
      <a:accent3>
        <a:srgbClr val="B77851"/>
      </a:accent3>
      <a:accent4>
        <a:srgbClr val="776A5B"/>
      </a:accent4>
      <a:accent5>
        <a:srgbClr val="B6AD76"/>
      </a:accent5>
      <a:accent6>
        <a:srgbClr val="95AEB1"/>
      </a:accent6>
      <a:hlink>
        <a:srgbClr val="3ECCED"/>
      </a:hlink>
      <a:folHlink>
        <a:srgbClr val="2C6C93"/>
      </a:folHlink>
    </a:clrScheme>
    <a:fontScheme name="Currency">
      <a:maj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10000"/>
              </a:schemeClr>
            </a:gs>
            <a:gs pos="47500">
              <a:schemeClr val="phClr">
                <a:tint val="35000"/>
                <a:satMod val="110000"/>
              </a:schemeClr>
            </a:gs>
            <a:gs pos="58500">
              <a:schemeClr val="phClr">
                <a:tint val="35000"/>
                <a:satMod val="110000"/>
              </a:schemeClr>
            </a:gs>
            <a:gs pos="100000">
              <a:schemeClr val="phClr">
                <a:tint val="8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2000"/>
                <a:satMod val="105000"/>
              </a:schemeClr>
            </a:gs>
            <a:gs pos="47500">
              <a:schemeClr val="phClr">
                <a:shade val="89000"/>
                <a:satMod val="105000"/>
              </a:schemeClr>
            </a:gs>
            <a:gs pos="58500">
              <a:schemeClr val="phClr">
                <a:shade val="89000"/>
                <a:satMod val="105000"/>
              </a:schemeClr>
            </a:gs>
            <a:gs pos="100000">
              <a:schemeClr val="phClr">
                <a:shade val="52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60000" cap="flat" cmpd="thickThin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84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50800" dist="63500" dir="5400000" algn="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8400000"/>
            </a:lightRig>
          </a:scene3d>
          <a:sp3d extrusionH="63500" contourW="38100" prstMaterial="flat">
            <a:bevelT w="50800" h="635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20000"/>
                <a:satMod val="3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8000"/>
                <a:shade val="98000"/>
                <a:satMod val="120000"/>
              </a:schemeClr>
              <a:schemeClr val="phClr">
                <a:tint val="86000"/>
                <a:shade val="92000"/>
                <a:satMod val="150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Currency</Template>
  <TotalTime>884</TotalTime>
  <Words>848</Words>
  <Application>Microsoft Office PowerPoint</Application>
  <PresentationFormat>On-screen Show (4:3)</PresentationFormat>
  <Paragraphs>192</Paragraphs>
  <Slides>45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Currency</vt:lpstr>
      <vt:lpstr>Chapter 3  Pythagorean Relationship</vt:lpstr>
      <vt:lpstr>3.1 Squares and Square Roots</vt:lpstr>
      <vt:lpstr>3.1 Squares and Square Roots</vt:lpstr>
      <vt:lpstr>3.1 Squares and Square Roots</vt:lpstr>
      <vt:lpstr>3.1 Squares and Square Roots</vt:lpstr>
      <vt:lpstr>3.1 Squares and Square Roots</vt:lpstr>
      <vt:lpstr>3.1 Squares and Square Roots</vt:lpstr>
      <vt:lpstr>3.1 Squares and Square Roots</vt:lpstr>
      <vt:lpstr>3.1 Squares and Square Roots</vt:lpstr>
      <vt:lpstr>3.1 Squares and Square Roots</vt:lpstr>
      <vt:lpstr>3.1 Squares and Square Roots</vt:lpstr>
      <vt:lpstr>3.1 Squares and Square Roots</vt:lpstr>
      <vt:lpstr>3.1 Squares and Square Roots</vt:lpstr>
      <vt:lpstr>3.1 Squares and Square Roots</vt:lpstr>
      <vt:lpstr>3.1 Squares and Square Roots</vt:lpstr>
      <vt:lpstr>3.1 Squares and Square Roots</vt:lpstr>
      <vt:lpstr>3.1 Squares and Square Roots</vt:lpstr>
      <vt:lpstr>3.2 Exploring the Pythagorean Relationship</vt:lpstr>
      <vt:lpstr>3.2 Exploring the Pythagorean Relationship</vt:lpstr>
      <vt:lpstr>3.2 Exploring the Pythagorean Relationship</vt:lpstr>
      <vt:lpstr>3.2 Exploring the Pythagorean Relationship</vt:lpstr>
      <vt:lpstr>3.2 Exploring the Pythagorean Relationship</vt:lpstr>
      <vt:lpstr>3.2 Exploring the Pythagorean Relationship</vt:lpstr>
      <vt:lpstr>3.2 Exploring the Pythagorean Relationship</vt:lpstr>
      <vt:lpstr>3.2 Exploring the Pythagorean Relationship</vt:lpstr>
      <vt:lpstr>3.2 Exploring the Pythagorean Relationship</vt:lpstr>
      <vt:lpstr>3.2 Exploring the Pythagorean Relationship</vt:lpstr>
      <vt:lpstr>3.3 Estimating Square Roots</vt:lpstr>
      <vt:lpstr>3.3 Estimating Square Roots</vt:lpstr>
      <vt:lpstr>3.3 Estimating Square Roots</vt:lpstr>
      <vt:lpstr>3.3 Estimating Square Roots</vt:lpstr>
      <vt:lpstr>3.3 Estimating Square Roots</vt:lpstr>
      <vt:lpstr>3.3 Estimating Square Roots</vt:lpstr>
      <vt:lpstr>3.3 Estimating Square Roots</vt:lpstr>
      <vt:lpstr>3.4 Using the Pythagorean Relationship</vt:lpstr>
      <vt:lpstr>3.4 Using the Pythagorean Relationship</vt:lpstr>
      <vt:lpstr>3.4 Using the Pythagorean Relationship</vt:lpstr>
      <vt:lpstr>3.4 Using the Pythagorean Relationship</vt:lpstr>
      <vt:lpstr>3.4 Using the Pythagorean Relationship</vt:lpstr>
      <vt:lpstr>3.5 Applying  the Pythagorean Relationship</vt:lpstr>
      <vt:lpstr>3.5 Applying  the Pythagorean Relationship</vt:lpstr>
      <vt:lpstr>3.5 Applying  the Pythagorean Relationship</vt:lpstr>
      <vt:lpstr>3.5 Applying  the Pythagorean Relationship</vt:lpstr>
      <vt:lpstr>3.5 Applying  the Pythagorean Relationship</vt:lpstr>
      <vt:lpstr>Chapter 3  REVIEW Pythagorean Relationship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  Pythagorean Relationship</dc:title>
  <dc:creator>H Rogusky</dc:creator>
  <cp:lastModifiedBy>PA  -  School</cp:lastModifiedBy>
  <cp:revision>35</cp:revision>
  <dcterms:created xsi:type="dcterms:W3CDTF">2009-02-02T01:21:37Z</dcterms:created>
  <dcterms:modified xsi:type="dcterms:W3CDTF">2009-11-09T20:33:52Z</dcterms:modified>
</cp:coreProperties>
</file>