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7" r:id="rId2"/>
    <p:sldId id="259" r:id="rId3"/>
    <p:sldId id="261" r:id="rId4"/>
    <p:sldId id="275" r:id="rId5"/>
    <p:sldId id="262" r:id="rId6"/>
    <p:sldId id="263" r:id="rId7"/>
    <p:sldId id="264" r:id="rId8"/>
    <p:sldId id="256" r:id="rId9"/>
    <p:sldId id="276" r:id="rId10"/>
    <p:sldId id="277" r:id="rId11"/>
    <p:sldId id="266" r:id="rId12"/>
    <p:sldId id="267" r:id="rId13"/>
    <p:sldId id="269" r:id="rId14"/>
    <p:sldId id="270" r:id="rId15"/>
    <p:sldId id="271" r:id="rId16"/>
    <p:sldId id="273" r:id="rId17"/>
    <p:sldId id="278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451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grpSp>
          <p:nvGrpSpPr>
            <p:cNvPr id="6451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451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1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1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2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2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2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2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2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2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2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2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</p:grpSp>
        <p:grpSp>
          <p:nvGrpSpPr>
            <p:cNvPr id="64528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452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3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3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3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3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3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3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3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3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3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3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4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4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4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4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4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4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4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grpSp>
          <p:nvGrpSpPr>
            <p:cNvPr id="64547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4548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49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50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51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52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53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54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55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56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57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58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59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60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61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62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63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64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</p:grpSp>
        <p:grpSp>
          <p:nvGrpSpPr>
            <p:cNvPr id="64565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4566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67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68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69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70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71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4572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grpSp>
            <p:nvGrpSpPr>
              <p:cNvPr id="64573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4574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6457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6457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6457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CA"/>
                </a:p>
              </p:txBody>
            </p:sp>
          </p:grpSp>
        </p:grpSp>
      </p:grpSp>
      <p:sp>
        <p:nvSpPr>
          <p:cNvPr id="6457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457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4580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4581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4582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2D3204D-C2C1-47B6-BD53-F2E729EE9C7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FA7F2-0A7F-4778-BC88-2029C566A36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1BB7E-92E7-4B71-B4D5-4045B31D487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BEE04-1F9F-4669-AEEE-EDB25CA98FA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2CBD6-8616-435C-AA5E-8EAA2B82F4D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B7E5D7-95C6-44BC-A018-F41A44F8BF7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2F50A-9BEE-418F-ACC4-602261EB60E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F9B5B-4061-4FDD-AF7B-9563C65BE3E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D01F5D-DBC9-44AE-8F82-F8182EC77FD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80D17-5A40-49E9-A723-333B4A9002C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669E7-502D-4D04-A1BC-58090332A2F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grpSp>
        <p:nvGrpSpPr>
          <p:cNvPr id="63491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3492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grpSp>
          <p:nvGrpSpPr>
            <p:cNvPr id="6349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349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49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49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49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49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49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0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0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0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0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0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</p:grpSp>
        <p:grpSp>
          <p:nvGrpSpPr>
            <p:cNvPr id="6350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350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0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0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0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1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1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1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1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1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1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1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1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18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19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2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2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2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23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</p:grpSp>
        <p:grpSp>
          <p:nvGrpSpPr>
            <p:cNvPr id="63524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352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2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2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2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2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3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3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32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3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3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3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3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3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3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3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4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4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CA"/>
              </a:p>
            </p:txBody>
          </p:sp>
        </p:grpSp>
        <p:grpSp>
          <p:nvGrpSpPr>
            <p:cNvPr id="63542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3543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44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45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46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47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48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63549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CA"/>
              </a:p>
            </p:txBody>
          </p:sp>
          <p:grpSp>
            <p:nvGrpSpPr>
              <p:cNvPr id="63550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355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6355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6355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CA"/>
                </a:p>
              </p:txBody>
            </p:sp>
            <p:sp>
              <p:nvSpPr>
                <p:cNvPr id="63554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CA"/>
                </a:p>
              </p:txBody>
            </p:sp>
          </p:grpSp>
        </p:grpSp>
      </p:grpSp>
      <p:sp>
        <p:nvSpPr>
          <p:cNvPr id="6355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6355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355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GB"/>
          </a:p>
        </p:txBody>
      </p:sp>
      <p:sp>
        <p:nvSpPr>
          <p:cNvPr id="6355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GB"/>
          </a:p>
        </p:txBody>
      </p:sp>
      <p:sp>
        <p:nvSpPr>
          <p:cNvPr id="6355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21087EE-67E8-4DED-9A14-280F8CD37B67}" type="slidenum">
              <a:rPr lang="en-GB"/>
              <a:pPr/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44475"/>
            <a:ext cx="8385175" cy="6064250"/>
          </a:xfrm>
        </p:spPr>
        <p:txBody>
          <a:bodyPr/>
          <a:lstStyle/>
          <a:p>
            <a:r>
              <a:rPr lang="en-GB" sz="5400"/>
              <a:t>THE REFLEXIVE VERBS…</a:t>
            </a:r>
            <a:r>
              <a:rPr lang="en-GB"/>
              <a:t/>
            </a:r>
            <a:br>
              <a:rPr lang="en-GB"/>
            </a:br>
            <a:r>
              <a:rPr lang="en-GB" sz="4000"/>
              <a:t>(verbes pronominaux)</a:t>
            </a:r>
          </a:p>
        </p:txBody>
      </p:sp>
    </p:spTree>
  </p:cSld>
  <p:clrMapOvr>
    <a:masterClrMapping/>
  </p:clrMapOvr>
  <p:transition advTm="1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572560" cy="989034"/>
          </a:xfrm>
        </p:spPr>
        <p:txBody>
          <a:bodyPr>
            <a:normAutofit/>
          </a:bodyPr>
          <a:lstStyle/>
          <a:p>
            <a:pPr algn="ctr"/>
            <a:r>
              <a:rPr lang="fr-FR" sz="4800" b="1" dirty="0" smtClean="0">
                <a:solidFill>
                  <a:srgbClr val="00B050"/>
                </a:solidFill>
              </a:rPr>
              <a:t>A few </a:t>
            </a:r>
            <a:r>
              <a:rPr lang="fr-FR" sz="4800" b="1" dirty="0" err="1" smtClean="0">
                <a:solidFill>
                  <a:srgbClr val="00B050"/>
                </a:solidFill>
              </a:rPr>
              <a:t>examples</a:t>
            </a:r>
            <a:r>
              <a:rPr lang="fr-FR" sz="4800" b="1" dirty="0" smtClean="0">
                <a:solidFill>
                  <a:srgbClr val="00B050"/>
                </a:solidFill>
              </a:rPr>
              <a:t>…</a:t>
            </a:r>
            <a:endParaRPr lang="en-GB" sz="4800" b="1" dirty="0">
              <a:solidFill>
                <a:srgbClr val="00B05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57224" y="1643050"/>
            <a:ext cx="6929486" cy="7858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fr-FR" sz="3200" b="1" i="0" u="sng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857364"/>
            <a:ext cx="7901014" cy="4500594"/>
          </a:xfrm>
        </p:spPr>
        <p:txBody>
          <a:bodyPr>
            <a:normAutofit fontScale="92500" lnSpcReduction="20000"/>
          </a:bodyPr>
          <a:lstStyle/>
          <a:p>
            <a:r>
              <a:rPr lang="fr-FR" sz="2600" dirty="0" smtClean="0"/>
              <a:t>Je me lève à sept heures.</a:t>
            </a:r>
          </a:p>
          <a:p>
            <a:pPr>
              <a:buNone/>
            </a:pPr>
            <a:r>
              <a:rPr lang="fr-FR" sz="2600" b="1" i="1" dirty="0" smtClean="0">
                <a:solidFill>
                  <a:srgbClr val="00B0F0"/>
                </a:solidFill>
              </a:rPr>
              <a:t>	I </a:t>
            </a:r>
            <a:r>
              <a:rPr lang="fr-FR" sz="2600" b="1" i="1" dirty="0" err="1" smtClean="0">
                <a:solidFill>
                  <a:srgbClr val="00B0F0"/>
                </a:solidFill>
              </a:rPr>
              <a:t>get</a:t>
            </a:r>
            <a:r>
              <a:rPr lang="fr-FR" sz="2600" b="1" i="1" dirty="0" smtClean="0">
                <a:solidFill>
                  <a:srgbClr val="00B0F0"/>
                </a:solidFill>
              </a:rPr>
              <a:t> up at 7 </a:t>
            </a:r>
            <a:r>
              <a:rPr lang="fr-FR" sz="2600" b="1" i="1" dirty="0" err="1" smtClean="0">
                <a:solidFill>
                  <a:srgbClr val="00B0F0"/>
                </a:solidFill>
              </a:rPr>
              <a:t>o’clock</a:t>
            </a:r>
            <a:r>
              <a:rPr lang="fr-FR" sz="2600" b="1" i="1" dirty="0" smtClean="0">
                <a:solidFill>
                  <a:srgbClr val="00B0F0"/>
                </a:solidFill>
              </a:rPr>
              <a:t>.</a:t>
            </a:r>
          </a:p>
          <a:p>
            <a:pPr>
              <a:buNone/>
            </a:pPr>
            <a:endParaRPr lang="fr-FR" sz="2600" dirty="0" smtClean="0"/>
          </a:p>
          <a:p>
            <a:r>
              <a:rPr lang="fr-FR" sz="2600" dirty="0" smtClean="0"/>
              <a:t>Tu te couches à quelle heure?</a:t>
            </a:r>
          </a:p>
          <a:p>
            <a:pPr>
              <a:buNone/>
            </a:pPr>
            <a:r>
              <a:rPr lang="fr-FR" sz="2600" dirty="0" smtClean="0"/>
              <a:t>	</a:t>
            </a:r>
            <a:r>
              <a:rPr lang="fr-FR" sz="2600" b="1" i="1" dirty="0" err="1" smtClean="0">
                <a:solidFill>
                  <a:srgbClr val="00B0F0"/>
                </a:solidFill>
              </a:rPr>
              <a:t>What</a:t>
            </a:r>
            <a:r>
              <a:rPr lang="fr-FR" sz="2600" b="1" i="1" dirty="0" smtClean="0">
                <a:solidFill>
                  <a:srgbClr val="00B0F0"/>
                </a:solidFill>
              </a:rPr>
              <a:t> time do </a:t>
            </a:r>
            <a:r>
              <a:rPr lang="fr-FR" sz="2600" b="1" i="1" dirty="0" err="1" smtClean="0">
                <a:solidFill>
                  <a:srgbClr val="00B0F0"/>
                </a:solidFill>
              </a:rPr>
              <a:t>you</a:t>
            </a:r>
            <a:r>
              <a:rPr lang="fr-FR" sz="2600" b="1" i="1" dirty="0" smtClean="0">
                <a:solidFill>
                  <a:srgbClr val="00B0F0"/>
                </a:solidFill>
              </a:rPr>
              <a:t> go to </a:t>
            </a:r>
            <a:r>
              <a:rPr lang="fr-FR" sz="2600" b="1" i="1" dirty="0" err="1" smtClean="0">
                <a:solidFill>
                  <a:srgbClr val="00B0F0"/>
                </a:solidFill>
              </a:rPr>
              <a:t>bed</a:t>
            </a:r>
            <a:r>
              <a:rPr lang="fr-FR" sz="2600" b="1" i="1" dirty="0" smtClean="0">
                <a:solidFill>
                  <a:srgbClr val="00B0F0"/>
                </a:solidFill>
              </a:rPr>
              <a:t>?</a:t>
            </a:r>
          </a:p>
          <a:p>
            <a:pPr>
              <a:buNone/>
            </a:pPr>
            <a:endParaRPr lang="fr-FR" sz="2600" dirty="0" smtClean="0"/>
          </a:p>
          <a:p>
            <a:r>
              <a:rPr lang="fr-FR" sz="2600" dirty="0" smtClean="0"/>
              <a:t>Nous nous lavons dans la salle de bain.</a:t>
            </a:r>
          </a:p>
          <a:p>
            <a:pPr>
              <a:buNone/>
            </a:pPr>
            <a:r>
              <a:rPr lang="fr-FR" sz="2600" b="1" i="1" dirty="0" smtClean="0">
                <a:solidFill>
                  <a:srgbClr val="00B0F0"/>
                </a:solidFill>
              </a:rPr>
              <a:t>	</a:t>
            </a:r>
            <a:r>
              <a:rPr lang="fr-FR" sz="2600" b="1" i="1" dirty="0" err="1" smtClean="0">
                <a:solidFill>
                  <a:srgbClr val="00B0F0"/>
                </a:solidFill>
              </a:rPr>
              <a:t>We</a:t>
            </a:r>
            <a:r>
              <a:rPr lang="fr-FR" sz="2600" b="1" i="1" dirty="0" smtClean="0">
                <a:solidFill>
                  <a:srgbClr val="00B0F0"/>
                </a:solidFill>
              </a:rPr>
              <a:t> have a </a:t>
            </a:r>
            <a:r>
              <a:rPr lang="fr-FR" sz="2600" b="1" i="1" dirty="0" err="1" smtClean="0">
                <a:solidFill>
                  <a:srgbClr val="00B0F0"/>
                </a:solidFill>
              </a:rPr>
              <a:t>wash</a:t>
            </a:r>
            <a:r>
              <a:rPr lang="fr-FR" sz="2600" b="1" i="1" dirty="0" smtClean="0">
                <a:solidFill>
                  <a:srgbClr val="00B0F0"/>
                </a:solidFill>
              </a:rPr>
              <a:t> in the </a:t>
            </a:r>
            <a:r>
              <a:rPr lang="fr-FR" sz="2600" b="1" i="1" dirty="0" err="1" smtClean="0">
                <a:solidFill>
                  <a:srgbClr val="00B0F0"/>
                </a:solidFill>
              </a:rPr>
              <a:t>bathroom</a:t>
            </a:r>
            <a:r>
              <a:rPr lang="fr-FR" sz="2600" b="1" i="1" dirty="0" smtClean="0">
                <a:solidFill>
                  <a:srgbClr val="00B0F0"/>
                </a:solidFill>
              </a:rPr>
              <a:t>.</a:t>
            </a:r>
          </a:p>
          <a:p>
            <a:pPr>
              <a:buNone/>
            </a:pPr>
            <a:endParaRPr lang="fr-FR" sz="2600" b="1" i="1" dirty="0" smtClean="0">
              <a:solidFill>
                <a:srgbClr val="00B0F0"/>
              </a:solidFill>
            </a:endParaRPr>
          </a:p>
          <a:p>
            <a:r>
              <a:rPr lang="fr-FR" sz="2600" dirty="0" smtClean="0"/>
              <a:t>Elle s’habille dans sa chambre.</a:t>
            </a:r>
          </a:p>
          <a:p>
            <a:pPr>
              <a:buNone/>
            </a:pPr>
            <a:r>
              <a:rPr lang="fr-FR" sz="2600" b="1" i="1" dirty="0" smtClean="0">
                <a:solidFill>
                  <a:srgbClr val="00B0F0"/>
                </a:solidFill>
              </a:rPr>
              <a:t>	</a:t>
            </a:r>
            <a:r>
              <a:rPr lang="fr-FR" sz="2600" b="1" i="1" dirty="0" err="1" smtClean="0">
                <a:solidFill>
                  <a:srgbClr val="00B0F0"/>
                </a:solidFill>
              </a:rPr>
              <a:t>She</a:t>
            </a:r>
            <a:r>
              <a:rPr lang="fr-FR" sz="2600" b="1" i="1" dirty="0" smtClean="0">
                <a:solidFill>
                  <a:srgbClr val="00B0F0"/>
                </a:solidFill>
              </a:rPr>
              <a:t> </a:t>
            </a:r>
            <a:r>
              <a:rPr lang="fr-FR" sz="2600" b="1" i="1" dirty="0" err="1" smtClean="0">
                <a:solidFill>
                  <a:srgbClr val="00B0F0"/>
                </a:solidFill>
              </a:rPr>
              <a:t>gets</a:t>
            </a:r>
            <a:r>
              <a:rPr lang="fr-FR" sz="2600" b="1" i="1" dirty="0" smtClean="0">
                <a:solidFill>
                  <a:srgbClr val="00B0F0"/>
                </a:solidFill>
              </a:rPr>
              <a:t> </a:t>
            </a:r>
            <a:r>
              <a:rPr lang="fr-FR" sz="2600" b="1" i="1" dirty="0" err="1" smtClean="0">
                <a:solidFill>
                  <a:srgbClr val="00B0F0"/>
                </a:solidFill>
              </a:rPr>
              <a:t>dressed</a:t>
            </a:r>
            <a:r>
              <a:rPr lang="fr-FR" sz="2600" b="1" i="1" dirty="0" smtClean="0">
                <a:solidFill>
                  <a:srgbClr val="00B0F0"/>
                </a:solidFill>
              </a:rPr>
              <a:t> in </a:t>
            </a:r>
            <a:r>
              <a:rPr lang="fr-FR" sz="2600" b="1" i="1" dirty="0" err="1" smtClean="0">
                <a:solidFill>
                  <a:srgbClr val="00B0F0"/>
                </a:solidFill>
              </a:rPr>
              <a:t>her</a:t>
            </a:r>
            <a:r>
              <a:rPr lang="fr-FR" sz="2600" b="1" i="1" dirty="0" smtClean="0">
                <a:solidFill>
                  <a:srgbClr val="00B0F0"/>
                </a:solidFill>
              </a:rPr>
              <a:t> </a:t>
            </a:r>
            <a:r>
              <a:rPr lang="fr-FR" sz="2600" b="1" i="1" dirty="0" err="1" smtClean="0">
                <a:solidFill>
                  <a:srgbClr val="00B0F0"/>
                </a:solidFill>
              </a:rPr>
              <a:t>bedroom</a:t>
            </a:r>
            <a:r>
              <a:rPr lang="fr-FR" sz="2600" b="1" i="1" dirty="0" smtClean="0">
                <a:solidFill>
                  <a:srgbClr val="00B0F0"/>
                </a:solidFill>
              </a:rPr>
              <a:t>.</a:t>
            </a:r>
            <a:r>
              <a:rPr lang="fr-FR" dirty="0" smtClean="0"/>
              <a:t>	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REGARDES ENCORE UNE FOIS: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Je        réveilles.</a:t>
            </a:r>
          </a:p>
          <a:p>
            <a:endParaRPr lang="en-GB"/>
          </a:p>
          <a:p>
            <a:pPr>
              <a:buFont typeface="Wingdings" pitchFamily="2" charset="2"/>
              <a:buNone/>
            </a:pPr>
            <a:endParaRPr lang="en-GB"/>
          </a:p>
          <a:p>
            <a:r>
              <a:rPr lang="en-GB"/>
              <a:t>Tu       réveilles.</a:t>
            </a:r>
          </a:p>
          <a:p>
            <a:endParaRPr lang="en-GB"/>
          </a:p>
          <a:p>
            <a:pPr>
              <a:buFont typeface="Wingdings" pitchFamily="2" charset="2"/>
              <a:buNone/>
            </a:pPr>
            <a:endParaRPr lang="en-GB"/>
          </a:p>
          <a:p>
            <a:r>
              <a:rPr lang="en-GB"/>
              <a:t>Il / Elle / On         réveille.</a:t>
            </a:r>
          </a:p>
        </p:txBody>
      </p:sp>
      <p:sp>
        <p:nvSpPr>
          <p:cNvPr id="39940" name="WordArt 4"/>
          <p:cNvSpPr>
            <a:spLocks noChangeArrowheads="1" noChangeShapeType="1" noTextEdit="1"/>
          </p:cNvSpPr>
          <p:nvPr/>
        </p:nvSpPr>
        <p:spPr bwMode="auto">
          <a:xfrm>
            <a:off x="1547813" y="1700213"/>
            <a:ext cx="5143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ME</a:t>
            </a:r>
          </a:p>
        </p:txBody>
      </p:sp>
      <p:sp>
        <p:nvSpPr>
          <p:cNvPr id="39942" name="WordArt 6"/>
          <p:cNvSpPr>
            <a:spLocks noChangeArrowheads="1" noChangeShapeType="1" noTextEdit="1"/>
          </p:cNvSpPr>
          <p:nvPr/>
        </p:nvSpPr>
        <p:spPr bwMode="auto">
          <a:xfrm>
            <a:off x="1547813" y="3357563"/>
            <a:ext cx="4000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TE</a:t>
            </a:r>
          </a:p>
        </p:txBody>
      </p:sp>
      <p:sp>
        <p:nvSpPr>
          <p:cNvPr id="39943" name="WordArt 7"/>
          <p:cNvSpPr>
            <a:spLocks noChangeArrowheads="1" noChangeShapeType="1" noTextEdit="1"/>
          </p:cNvSpPr>
          <p:nvPr/>
        </p:nvSpPr>
        <p:spPr bwMode="auto">
          <a:xfrm>
            <a:off x="3276600" y="5084763"/>
            <a:ext cx="4286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9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78" name="Rectangle 1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GB"/>
              <a:t>I wake up =</a:t>
            </a:r>
          </a:p>
          <a:p>
            <a:pPr>
              <a:buFont typeface="Wingdings" pitchFamily="2" charset="2"/>
              <a:buNone/>
            </a:pPr>
            <a:endParaRPr lang="en-GB"/>
          </a:p>
          <a:p>
            <a:pPr>
              <a:buFont typeface="Wingdings" pitchFamily="2" charset="2"/>
              <a:buNone/>
            </a:pPr>
            <a:r>
              <a:rPr lang="en-GB"/>
              <a:t>She gets washed =</a:t>
            </a:r>
          </a:p>
          <a:p>
            <a:pPr>
              <a:buFont typeface="Wingdings" pitchFamily="2" charset="2"/>
              <a:buNone/>
            </a:pPr>
            <a:endParaRPr lang="en-GB"/>
          </a:p>
          <a:p>
            <a:pPr>
              <a:buFont typeface="Wingdings" pitchFamily="2" charset="2"/>
              <a:buNone/>
            </a:pPr>
            <a:r>
              <a:rPr lang="en-GB"/>
              <a:t>You get up =</a:t>
            </a:r>
          </a:p>
          <a:p>
            <a:pPr>
              <a:buFont typeface="Wingdings" pitchFamily="2" charset="2"/>
              <a:buNone/>
            </a:pPr>
            <a:endParaRPr lang="en-GB"/>
          </a:p>
          <a:p>
            <a:pPr>
              <a:buFont typeface="Wingdings" pitchFamily="2" charset="2"/>
              <a:buNone/>
            </a:pPr>
            <a:r>
              <a:rPr lang="en-GB"/>
              <a:t>One brushes one’s teeth =</a:t>
            </a:r>
          </a:p>
        </p:txBody>
      </p:sp>
      <p:sp>
        <p:nvSpPr>
          <p:cNvPr id="40980" name="Rectangle 2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GB"/>
              <a:t>Je </a:t>
            </a:r>
            <a:r>
              <a:rPr lang="en-GB">
                <a:solidFill>
                  <a:srgbClr val="FF3300"/>
                </a:solidFill>
              </a:rPr>
              <a:t>me</a:t>
            </a:r>
            <a:r>
              <a:rPr lang="en-GB"/>
              <a:t> réveille.</a:t>
            </a:r>
          </a:p>
          <a:p>
            <a:pPr>
              <a:buFont typeface="Wingdings" pitchFamily="2" charset="2"/>
              <a:buNone/>
            </a:pPr>
            <a:endParaRPr lang="en-GB"/>
          </a:p>
          <a:p>
            <a:pPr>
              <a:buFont typeface="Wingdings" pitchFamily="2" charset="2"/>
              <a:buNone/>
            </a:pPr>
            <a:r>
              <a:rPr lang="en-GB"/>
              <a:t>Elle </a:t>
            </a:r>
            <a:r>
              <a:rPr lang="en-GB">
                <a:solidFill>
                  <a:srgbClr val="FF3300"/>
                </a:solidFill>
              </a:rPr>
              <a:t>se</a:t>
            </a:r>
            <a:r>
              <a:rPr lang="en-GB"/>
              <a:t> lave.</a:t>
            </a:r>
          </a:p>
          <a:p>
            <a:pPr>
              <a:buFont typeface="Wingdings" pitchFamily="2" charset="2"/>
              <a:buNone/>
            </a:pPr>
            <a:endParaRPr lang="en-GB"/>
          </a:p>
          <a:p>
            <a:pPr>
              <a:buFont typeface="Wingdings" pitchFamily="2" charset="2"/>
              <a:buNone/>
            </a:pPr>
            <a:r>
              <a:rPr lang="en-GB"/>
              <a:t>Tu </a:t>
            </a:r>
            <a:r>
              <a:rPr lang="en-GB">
                <a:solidFill>
                  <a:srgbClr val="FF3300"/>
                </a:solidFill>
              </a:rPr>
              <a:t>te</a:t>
            </a:r>
            <a:r>
              <a:rPr lang="en-GB"/>
              <a:t> l</a:t>
            </a:r>
            <a:r>
              <a:rPr lang="en-US">
                <a:cs typeface="Arial" charset="0"/>
              </a:rPr>
              <a:t>èves.</a:t>
            </a:r>
          </a:p>
          <a:p>
            <a:pPr>
              <a:buFont typeface="Wingdings" pitchFamily="2" charset="2"/>
              <a:buNone/>
            </a:pPr>
            <a:endParaRPr lang="en-US">
              <a:cs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en-US">
                <a:cs typeface="Arial" charset="0"/>
              </a:rPr>
              <a:t>On </a:t>
            </a:r>
            <a:r>
              <a:rPr lang="en-US">
                <a:solidFill>
                  <a:srgbClr val="FF3300"/>
                </a:solidFill>
                <a:cs typeface="Arial" charset="0"/>
              </a:rPr>
              <a:t>se</a:t>
            </a:r>
            <a:r>
              <a:rPr lang="en-US">
                <a:cs typeface="Arial" charset="0"/>
              </a:rPr>
              <a:t> brosse les dents.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8" grpId="0" build="p"/>
      <p:bldP spid="4098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7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Nous </a:t>
            </a:r>
            <a:r>
              <a:rPr lang="en-GB" sz="3600">
                <a:solidFill>
                  <a:srgbClr val="FF3300"/>
                </a:solidFill>
              </a:rPr>
              <a:t>           </a:t>
            </a:r>
            <a:r>
              <a:rPr lang="en-GB"/>
              <a:t> réveillons.</a:t>
            </a:r>
          </a:p>
          <a:p>
            <a:pPr>
              <a:buFont typeface="Wingdings" pitchFamily="2" charset="2"/>
              <a:buNone/>
            </a:pPr>
            <a:endParaRPr lang="en-GB"/>
          </a:p>
          <a:p>
            <a:pPr>
              <a:buFont typeface="Wingdings" pitchFamily="2" charset="2"/>
              <a:buNone/>
            </a:pPr>
            <a:endParaRPr lang="en-GB"/>
          </a:p>
          <a:p>
            <a:r>
              <a:rPr lang="en-GB"/>
              <a:t>Vous              réveillez.</a:t>
            </a:r>
          </a:p>
          <a:p>
            <a:pPr>
              <a:buFont typeface="Wingdings" pitchFamily="2" charset="2"/>
              <a:buNone/>
            </a:pPr>
            <a:endParaRPr lang="en-GB"/>
          </a:p>
          <a:p>
            <a:pPr>
              <a:buFont typeface="Wingdings" pitchFamily="2" charset="2"/>
              <a:buNone/>
            </a:pPr>
            <a:endParaRPr lang="en-GB"/>
          </a:p>
          <a:p>
            <a:r>
              <a:rPr lang="en-GB"/>
              <a:t>Ils         réveillent.</a:t>
            </a:r>
          </a:p>
        </p:txBody>
      </p:sp>
      <p:sp>
        <p:nvSpPr>
          <p:cNvPr id="51204" name="WordArt 4"/>
          <p:cNvSpPr>
            <a:spLocks noChangeArrowheads="1" noChangeShapeType="1" noTextEdit="1"/>
          </p:cNvSpPr>
          <p:nvPr/>
        </p:nvSpPr>
        <p:spPr bwMode="auto">
          <a:xfrm>
            <a:off x="2195513" y="1700213"/>
            <a:ext cx="9810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NOUS</a:t>
            </a:r>
          </a:p>
        </p:txBody>
      </p:sp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2124075" y="3357563"/>
            <a:ext cx="9620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VOUS</a:t>
            </a:r>
          </a:p>
        </p:txBody>
      </p:sp>
      <p:sp>
        <p:nvSpPr>
          <p:cNvPr id="51206" name="WordArt 6"/>
          <p:cNvSpPr>
            <a:spLocks noChangeArrowheads="1" noChangeShapeType="1" noTextEdit="1"/>
          </p:cNvSpPr>
          <p:nvPr/>
        </p:nvSpPr>
        <p:spPr bwMode="auto">
          <a:xfrm>
            <a:off x="1619250" y="5084763"/>
            <a:ext cx="4286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CA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SE</a:t>
            </a:r>
          </a:p>
        </p:txBody>
      </p:sp>
      <p:pic>
        <p:nvPicPr>
          <p:cNvPr id="51213" name="Picture 13" descr="wakeup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24525" y="2276475"/>
            <a:ext cx="3021013" cy="33845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Il est 7h15.</a:t>
            </a: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Nous                    levons.</a:t>
            </a:r>
          </a:p>
          <a:p>
            <a:r>
              <a:rPr lang="en-GB"/>
              <a:t>Paul            douche.</a:t>
            </a:r>
          </a:p>
          <a:p>
            <a:r>
              <a:rPr lang="en-GB"/>
              <a:t>Mes parents       lavent.</a:t>
            </a:r>
          </a:p>
          <a:p>
            <a:r>
              <a:rPr lang="en-GB"/>
              <a:t>Barbara et Mélodie           habillent.</a:t>
            </a:r>
          </a:p>
          <a:p>
            <a:r>
              <a:rPr lang="en-GB"/>
              <a:t>Tu        habilles.</a:t>
            </a:r>
          </a:p>
          <a:p>
            <a:r>
              <a:rPr lang="en-GB"/>
              <a:t>Vous            douchez.</a:t>
            </a:r>
          </a:p>
          <a:p>
            <a:r>
              <a:rPr lang="en-GB"/>
              <a:t>Et moi? Je        l</a:t>
            </a:r>
            <a:r>
              <a:rPr lang="en-US">
                <a:cs typeface="Arial" charset="0"/>
              </a:rPr>
              <a:t>ève aussi.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3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3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3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3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Il est 7h15.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Nous </a:t>
            </a:r>
            <a:r>
              <a:rPr lang="en-GB" sz="3600">
                <a:solidFill>
                  <a:srgbClr val="FF3300"/>
                </a:solidFill>
              </a:rPr>
              <a:t>nous</a:t>
            </a:r>
            <a:r>
              <a:rPr lang="en-GB"/>
              <a:t> levons.</a:t>
            </a:r>
          </a:p>
          <a:p>
            <a:pPr>
              <a:lnSpc>
                <a:spcPct val="90000"/>
              </a:lnSpc>
            </a:pPr>
            <a:r>
              <a:rPr lang="en-GB"/>
              <a:t>Paul </a:t>
            </a:r>
            <a:r>
              <a:rPr lang="en-GB" sz="3600">
                <a:solidFill>
                  <a:srgbClr val="FF3300"/>
                </a:solidFill>
              </a:rPr>
              <a:t>se</a:t>
            </a:r>
            <a:r>
              <a:rPr lang="en-GB"/>
              <a:t> douche.</a:t>
            </a:r>
          </a:p>
          <a:p>
            <a:pPr>
              <a:lnSpc>
                <a:spcPct val="90000"/>
              </a:lnSpc>
            </a:pPr>
            <a:r>
              <a:rPr lang="en-GB"/>
              <a:t>Mes parents </a:t>
            </a:r>
            <a:r>
              <a:rPr lang="en-GB" sz="3600">
                <a:solidFill>
                  <a:srgbClr val="FF3300"/>
                </a:solidFill>
              </a:rPr>
              <a:t>se</a:t>
            </a:r>
            <a:r>
              <a:rPr lang="en-GB"/>
              <a:t> lavent.</a:t>
            </a:r>
          </a:p>
          <a:p>
            <a:pPr>
              <a:lnSpc>
                <a:spcPct val="90000"/>
              </a:lnSpc>
            </a:pPr>
            <a:r>
              <a:rPr lang="en-GB"/>
              <a:t>Barbara et Mélodie </a:t>
            </a:r>
            <a:r>
              <a:rPr lang="en-GB" sz="3600">
                <a:solidFill>
                  <a:srgbClr val="FF3300"/>
                </a:solidFill>
              </a:rPr>
              <a:t>s’</a:t>
            </a:r>
            <a:r>
              <a:rPr lang="en-GB"/>
              <a:t>habillent.</a:t>
            </a:r>
          </a:p>
          <a:p>
            <a:pPr>
              <a:lnSpc>
                <a:spcPct val="90000"/>
              </a:lnSpc>
            </a:pPr>
            <a:r>
              <a:rPr lang="en-GB"/>
              <a:t>Tu </a:t>
            </a:r>
            <a:r>
              <a:rPr lang="en-GB" sz="3600">
                <a:solidFill>
                  <a:srgbClr val="FF3300"/>
                </a:solidFill>
              </a:rPr>
              <a:t>t’</a:t>
            </a:r>
            <a:r>
              <a:rPr lang="en-GB"/>
              <a:t>habilles.</a:t>
            </a:r>
          </a:p>
          <a:p>
            <a:pPr>
              <a:lnSpc>
                <a:spcPct val="90000"/>
              </a:lnSpc>
            </a:pPr>
            <a:r>
              <a:rPr lang="en-GB"/>
              <a:t>Vous </a:t>
            </a:r>
            <a:r>
              <a:rPr lang="en-GB" sz="3600">
                <a:solidFill>
                  <a:srgbClr val="FF3300"/>
                </a:solidFill>
              </a:rPr>
              <a:t>vous</a:t>
            </a:r>
            <a:r>
              <a:rPr lang="en-GB"/>
              <a:t> douchez.</a:t>
            </a:r>
          </a:p>
          <a:p>
            <a:pPr>
              <a:lnSpc>
                <a:spcPct val="90000"/>
              </a:lnSpc>
            </a:pPr>
            <a:r>
              <a:rPr lang="en-GB"/>
              <a:t>Et moi? Je </a:t>
            </a:r>
            <a:r>
              <a:rPr lang="en-GB" sz="3600">
                <a:solidFill>
                  <a:srgbClr val="FF3300"/>
                </a:solidFill>
              </a:rPr>
              <a:t>me</a:t>
            </a:r>
            <a:r>
              <a:rPr lang="en-GB"/>
              <a:t> l</a:t>
            </a:r>
            <a:r>
              <a:rPr lang="en-US">
                <a:cs typeface="Arial" charset="0"/>
              </a:rPr>
              <a:t>ève aussi.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1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DONC,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JE                             </a:t>
            </a:r>
            <a:r>
              <a:rPr lang="en-GB">
                <a:solidFill>
                  <a:srgbClr val="FF3300"/>
                </a:solidFill>
              </a:rPr>
              <a:t>ME / M’</a:t>
            </a:r>
            <a:r>
              <a:rPr lang="en-GB"/>
              <a:t>…………..</a:t>
            </a:r>
          </a:p>
          <a:p>
            <a:r>
              <a:rPr lang="en-GB"/>
              <a:t>TU                            </a:t>
            </a:r>
            <a:r>
              <a:rPr lang="en-GB">
                <a:solidFill>
                  <a:srgbClr val="FF3300"/>
                </a:solidFill>
              </a:rPr>
              <a:t>TE / T’</a:t>
            </a:r>
            <a:r>
              <a:rPr lang="en-GB"/>
              <a:t>…………….</a:t>
            </a:r>
          </a:p>
          <a:p>
            <a:r>
              <a:rPr lang="en-GB"/>
              <a:t>IL / ELLE / ON          </a:t>
            </a:r>
            <a:r>
              <a:rPr lang="en-GB">
                <a:solidFill>
                  <a:srgbClr val="FF3300"/>
                </a:solidFill>
              </a:rPr>
              <a:t>SE / S’</a:t>
            </a:r>
            <a:r>
              <a:rPr lang="en-GB"/>
              <a:t>……….</a:t>
            </a:r>
          </a:p>
          <a:p>
            <a:r>
              <a:rPr lang="en-GB"/>
              <a:t>NOUS                       </a:t>
            </a:r>
            <a:r>
              <a:rPr lang="en-GB">
                <a:solidFill>
                  <a:srgbClr val="FF3300"/>
                </a:solidFill>
              </a:rPr>
              <a:t>NOUS</a:t>
            </a:r>
            <a:r>
              <a:rPr lang="en-GB"/>
              <a:t>………….</a:t>
            </a:r>
          </a:p>
          <a:p>
            <a:r>
              <a:rPr lang="en-GB"/>
              <a:t>VOUS                       </a:t>
            </a:r>
            <a:r>
              <a:rPr lang="en-GB">
                <a:solidFill>
                  <a:srgbClr val="FF3300"/>
                </a:solidFill>
              </a:rPr>
              <a:t>VOUS</a:t>
            </a:r>
            <a:r>
              <a:rPr lang="en-GB"/>
              <a:t>……………</a:t>
            </a:r>
          </a:p>
          <a:p>
            <a:r>
              <a:rPr lang="en-GB"/>
              <a:t>ILS / ELLES              </a:t>
            </a:r>
            <a:r>
              <a:rPr lang="en-GB">
                <a:solidFill>
                  <a:srgbClr val="FF3300"/>
                </a:solidFill>
              </a:rPr>
              <a:t>SE / S’</a:t>
            </a:r>
            <a:r>
              <a:rPr lang="en-GB"/>
              <a:t>……………</a:t>
            </a:r>
          </a:p>
        </p:txBody>
      </p:sp>
      <p:sp>
        <p:nvSpPr>
          <p:cNvPr id="62469" name="Line 5"/>
          <p:cNvSpPr>
            <a:spLocks noChangeShapeType="1"/>
          </p:cNvSpPr>
          <p:nvPr/>
        </p:nvSpPr>
        <p:spPr bwMode="auto">
          <a:xfrm>
            <a:off x="1547813" y="1989138"/>
            <a:ext cx="3095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62471" name="Line 7"/>
          <p:cNvSpPr>
            <a:spLocks noChangeShapeType="1"/>
          </p:cNvSpPr>
          <p:nvPr/>
        </p:nvSpPr>
        <p:spPr bwMode="auto">
          <a:xfrm>
            <a:off x="1547813" y="2636838"/>
            <a:ext cx="3024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62472" name="Line 8"/>
          <p:cNvSpPr>
            <a:spLocks noChangeShapeType="1"/>
          </p:cNvSpPr>
          <p:nvPr/>
        </p:nvSpPr>
        <p:spPr bwMode="auto">
          <a:xfrm>
            <a:off x="3563938" y="321310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62473" name="Line 9"/>
          <p:cNvSpPr>
            <a:spLocks noChangeShapeType="1"/>
          </p:cNvSpPr>
          <p:nvPr/>
        </p:nvSpPr>
        <p:spPr bwMode="auto">
          <a:xfrm>
            <a:off x="2124075" y="3789363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62474" name="Line 10"/>
          <p:cNvSpPr>
            <a:spLocks noChangeShapeType="1"/>
          </p:cNvSpPr>
          <p:nvPr/>
        </p:nvSpPr>
        <p:spPr bwMode="auto">
          <a:xfrm>
            <a:off x="2124075" y="4365625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62475" name="Line 11"/>
          <p:cNvSpPr>
            <a:spLocks noChangeShapeType="1"/>
          </p:cNvSpPr>
          <p:nvPr/>
        </p:nvSpPr>
        <p:spPr bwMode="auto">
          <a:xfrm>
            <a:off x="3203575" y="4941888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572560" cy="989034"/>
          </a:xfrm>
        </p:spPr>
        <p:txBody>
          <a:bodyPr>
            <a:normAutofit fontScale="90000"/>
          </a:bodyPr>
          <a:lstStyle/>
          <a:p>
            <a:pPr algn="ctr"/>
            <a:r>
              <a:rPr lang="fr-FR" sz="3200" b="1" dirty="0" smtClean="0">
                <a:solidFill>
                  <a:srgbClr val="00B050"/>
                </a:solidFill>
              </a:rPr>
              <a:t>How to </a:t>
            </a:r>
            <a:r>
              <a:rPr lang="fr-FR" sz="3200" b="1" dirty="0" err="1" smtClean="0">
                <a:solidFill>
                  <a:srgbClr val="00B050"/>
                </a:solidFill>
              </a:rPr>
              <a:t>conjugate</a:t>
            </a:r>
            <a:r>
              <a:rPr lang="fr-FR" sz="3200" b="1" dirty="0" smtClean="0">
                <a:solidFill>
                  <a:srgbClr val="00B050"/>
                </a:solidFill>
              </a:rPr>
              <a:t> a </a:t>
            </a:r>
            <a:r>
              <a:rPr lang="fr-FR" sz="3200" b="1" dirty="0" err="1" smtClean="0">
                <a:solidFill>
                  <a:srgbClr val="00B050"/>
                </a:solidFill>
              </a:rPr>
              <a:t>reflexive</a:t>
            </a:r>
            <a:r>
              <a:rPr lang="fr-FR" sz="3200" b="1" dirty="0" smtClean="0">
                <a:solidFill>
                  <a:srgbClr val="00B050"/>
                </a:solidFill>
              </a:rPr>
              <a:t> </a:t>
            </a:r>
            <a:r>
              <a:rPr lang="fr-FR" sz="3200" b="1" dirty="0" err="1" smtClean="0">
                <a:solidFill>
                  <a:srgbClr val="00B050"/>
                </a:solidFill>
              </a:rPr>
              <a:t>verb</a:t>
            </a:r>
            <a:r>
              <a:rPr lang="fr-FR" sz="3200" b="1" dirty="0" smtClean="0">
                <a:solidFill>
                  <a:srgbClr val="00B050"/>
                </a:solidFill>
              </a:rPr>
              <a:t/>
            </a:r>
            <a:br>
              <a:rPr lang="fr-FR" sz="3200" b="1" dirty="0" smtClean="0">
                <a:solidFill>
                  <a:srgbClr val="00B050"/>
                </a:solidFill>
              </a:rPr>
            </a:br>
            <a:r>
              <a:rPr lang="fr-FR" sz="3200" b="1" dirty="0" smtClean="0">
                <a:solidFill>
                  <a:srgbClr val="00B050"/>
                </a:solidFill>
              </a:rPr>
              <a:t>in the </a:t>
            </a:r>
            <a:r>
              <a:rPr lang="fr-FR" sz="3200" b="1" dirty="0" smtClean="0">
                <a:solidFill>
                  <a:srgbClr val="FF0000"/>
                </a:solidFill>
              </a:rPr>
              <a:t>future </a:t>
            </a:r>
            <a:r>
              <a:rPr lang="fr-FR" sz="3200" b="1" dirty="0" err="1" smtClean="0">
                <a:solidFill>
                  <a:srgbClr val="FF0000"/>
                </a:solidFill>
              </a:rPr>
              <a:t>tense</a:t>
            </a:r>
            <a:r>
              <a:rPr lang="fr-FR" sz="3200" b="1" dirty="0" smtClean="0">
                <a:solidFill>
                  <a:srgbClr val="FF0000"/>
                </a:solidFill>
              </a:rPr>
              <a:t> </a:t>
            </a:r>
            <a:r>
              <a:rPr lang="fr-FR" sz="3200" b="1" dirty="0" err="1" smtClean="0">
                <a:solidFill>
                  <a:srgbClr val="FF0000"/>
                </a:solidFill>
              </a:rPr>
              <a:t>with</a:t>
            </a:r>
            <a:r>
              <a:rPr lang="fr-FR" sz="3200" b="1" dirty="0" smtClean="0">
                <a:solidFill>
                  <a:srgbClr val="FF0000"/>
                </a:solidFill>
              </a:rPr>
              <a:t> aller</a:t>
            </a:r>
            <a:r>
              <a:rPr lang="fr-FR" sz="3200" b="1" dirty="0" smtClean="0">
                <a:solidFill>
                  <a:srgbClr val="00B050"/>
                </a:solidFill>
              </a:rPr>
              <a:t>?</a:t>
            </a:r>
            <a:endParaRPr lang="en-GB" sz="3200" b="1" dirty="0">
              <a:solidFill>
                <a:srgbClr val="00B05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5720" y="2357430"/>
            <a:ext cx="8429684" cy="4071966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	</a:t>
            </a:r>
            <a:r>
              <a:rPr lang="fr-FR" sz="3200" noProof="0" dirty="0" smtClean="0"/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vais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fr-FR" sz="3200" b="1" dirty="0" smtClean="0">
                <a:solidFill>
                  <a:srgbClr val="FF0000"/>
                </a:solidFill>
              </a:rPr>
              <a:t>me		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couc</a:t>
            </a:r>
            <a:r>
              <a:rPr kumimoji="0" lang="fr-FR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lang="fr-FR" sz="3200" noProof="0" dirty="0" smtClean="0"/>
              <a:t>er</a:t>
            </a:r>
            <a:endParaRPr kumimoji="0" lang="fr-FR" sz="32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		</a:t>
            </a:r>
            <a:r>
              <a:rPr lang="fr-FR" sz="3200" b="1" dirty="0" smtClean="0">
                <a:solidFill>
                  <a:srgbClr val="00B050"/>
                </a:solidFill>
              </a:rPr>
              <a:t>vas	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fr-FR" sz="3200" b="1" dirty="0" smtClean="0">
                <a:solidFill>
                  <a:srgbClr val="FF0000"/>
                </a:solidFill>
              </a:rPr>
              <a:t>te		</a:t>
            </a:r>
            <a:r>
              <a:rPr lang="fr-FR" sz="3200" dirty="0" smtClean="0"/>
              <a:t>coucher</a:t>
            </a:r>
            <a:endParaRPr kumimoji="0" lang="fr-FR" sz="320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         </a:t>
            </a:r>
            <a:r>
              <a:rPr lang="en-GB" sz="3200" b="1" dirty="0" err="1" smtClean="0">
                <a:solidFill>
                  <a:srgbClr val="00B050"/>
                </a:solidFill>
              </a:rPr>
              <a:t>va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lang="en-GB" sz="3200" b="1" dirty="0" smtClean="0">
                <a:solidFill>
                  <a:srgbClr val="FF0000"/>
                </a:solidFill>
              </a:rPr>
              <a:t>se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lang="fr-FR" sz="3200" dirty="0" smtClean="0"/>
              <a:t>coucher</a:t>
            </a:r>
            <a:endParaRPr kumimoji="0" lang="en-GB" sz="320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fr-FR" sz="3200" dirty="0" smtClean="0"/>
              <a:t>Elle</a:t>
            </a:r>
            <a:r>
              <a:rPr lang="fr-FR" sz="3200" b="1" dirty="0" smtClean="0">
                <a:solidFill>
                  <a:srgbClr val="00B0F0"/>
                </a:solidFill>
              </a:rPr>
              <a:t> 		</a:t>
            </a:r>
            <a:r>
              <a:rPr lang="fr-FR" sz="3200" b="1" dirty="0" smtClean="0">
                <a:solidFill>
                  <a:srgbClr val="00B050"/>
                </a:solidFill>
              </a:rPr>
              <a:t>va		</a:t>
            </a:r>
            <a:r>
              <a:rPr lang="fr-FR" sz="3200" b="1" dirty="0" smtClean="0">
                <a:solidFill>
                  <a:srgbClr val="FF0000"/>
                </a:solidFill>
              </a:rPr>
              <a:t>se</a:t>
            </a:r>
            <a:r>
              <a:rPr lang="fr-FR" sz="3200" b="1" dirty="0" smtClean="0">
                <a:solidFill>
                  <a:srgbClr val="00B0F0"/>
                </a:solidFill>
              </a:rPr>
              <a:t>		</a:t>
            </a:r>
            <a:r>
              <a:rPr lang="fr-FR" sz="3200" dirty="0" smtClean="0"/>
              <a:t>coucher</a:t>
            </a:r>
            <a:r>
              <a:rPr lang="fr-FR" sz="3200" b="1" dirty="0" smtClean="0"/>
              <a:t> </a:t>
            </a:r>
            <a:endParaRPr lang="fr-FR" sz="3200" b="1" dirty="0" smtClean="0">
              <a:solidFill>
                <a:srgbClr val="00B0F0"/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Nous		</a:t>
            </a:r>
            <a:r>
              <a:rPr lang="fr-FR" sz="3200" b="1" noProof="0" dirty="0" smtClean="0">
                <a:solidFill>
                  <a:srgbClr val="00B050"/>
                </a:solidFill>
              </a:rPr>
              <a:t>all</a:t>
            </a:r>
            <a:r>
              <a:rPr lang="fr-FR" sz="3200" b="1" dirty="0" err="1" smtClean="0">
                <a:solidFill>
                  <a:srgbClr val="00B050"/>
                </a:solidFill>
              </a:rPr>
              <a:t>ons</a:t>
            </a:r>
            <a:r>
              <a:rPr lang="fr-FR" sz="3200" b="1" dirty="0" smtClean="0">
                <a:solidFill>
                  <a:srgbClr val="00B050"/>
                </a:solidFill>
              </a:rPr>
              <a:t>	</a:t>
            </a:r>
            <a:r>
              <a:rPr lang="fr-FR" sz="3200" b="1" dirty="0" smtClean="0">
                <a:solidFill>
                  <a:srgbClr val="FF0000"/>
                </a:solidFill>
              </a:rPr>
              <a:t>nous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        </a:t>
            </a:r>
            <a:r>
              <a:rPr lang="fr-FR" sz="3200" dirty="0" smtClean="0"/>
              <a:t>coucher</a:t>
            </a:r>
            <a:r>
              <a:rPr lang="fr-FR" sz="3200" b="1" dirty="0" smtClean="0"/>
              <a:t> </a:t>
            </a:r>
            <a:endParaRPr kumimoji="0" lang="fr-FR" sz="3200" b="1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Vous		</a:t>
            </a:r>
            <a:r>
              <a:rPr lang="fr-FR" sz="3200" b="1" dirty="0" smtClean="0">
                <a:solidFill>
                  <a:srgbClr val="00B050"/>
                </a:solidFill>
              </a:rPr>
              <a:t>allez	         </a:t>
            </a:r>
            <a:r>
              <a:rPr lang="fr-FR" sz="3200" b="1" dirty="0" smtClean="0">
                <a:solidFill>
                  <a:srgbClr val="FF0000"/>
                </a:solidFill>
              </a:rPr>
              <a:t>vous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c</a:t>
            </a:r>
            <a:r>
              <a:rPr lang="fr-FR" sz="3200" dirty="0" err="1" smtClean="0"/>
              <a:t>oucher</a:t>
            </a:r>
            <a:endParaRPr kumimoji="0" lang="fr-FR" sz="320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Ils		</a:t>
            </a:r>
            <a:r>
              <a:rPr lang="fr-FR" sz="3200" b="1" dirty="0" smtClean="0">
                <a:solidFill>
                  <a:srgbClr val="00B050"/>
                </a:solidFill>
              </a:rPr>
              <a:t>vont		</a:t>
            </a:r>
            <a:r>
              <a:rPr lang="fr-FR" sz="3200" b="1" dirty="0" smtClean="0">
                <a:solidFill>
                  <a:srgbClr val="FF0000"/>
                </a:solidFill>
              </a:rPr>
              <a:t>se</a:t>
            </a:r>
            <a:r>
              <a:rPr lang="fr-FR" sz="3200" dirty="0" smtClean="0"/>
              <a:t>	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fr-FR" sz="3200" noProof="0" dirty="0" smtClean="0"/>
              <a:t>c</a:t>
            </a:r>
            <a:r>
              <a:rPr lang="fr-FR" sz="3200" dirty="0" err="1" smtClean="0"/>
              <a:t>oucher</a:t>
            </a:r>
            <a:r>
              <a:rPr lang="fr-FR" sz="3200" b="1" dirty="0" smtClean="0"/>
              <a:t> </a:t>
            </a:r>
            <a:endParaRPr kumimoji="0" lang="fr-FR" sz="3200" b="1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fr-FR" sz="3200" dirty="0" smtClean="0"/>
              <a:t>Elles	</a:t>
            </a:r>
            <a:r>
              <a:rPr lang="fr-FR" sz="3200" b="1" dirty="0" smtClean="0">
                <a:solidFill>
                  <a:srgbClr val="00B0F0"/>
                </a:solidFill>
              </a:rPr>
              <a:t>	</a:t>
            </a:r>
            <a:r>
              <a:rPr lang="fr-FR" sz="3200" b="1" dirty="0" smtClean="0">
                <a:solidFill>
                  <a:srgbClr val="00B050"/>
                </a:solidFill>
              </a:rPr>
              <a:t>vont		</a:t>
            </a:r>
            <a:r>
              <a:rPr lang="fr-FR" sz="3200" b="1" dirty="0" smtClean="0">
                <a:solidFill>
                  <a:srgbClr val="FF0000"/>
                </a:solidFill>
              </a:rPr>
              <a:t>se</a:t>
            </a:r>
            <a:r>
              <a:rPr lang="fr-FR" sz="3200" b="1" dirty="0" smtClean="0">
                <a:solidFill>
                  <a:srgbClr val="00B0F0"/>
                </a:solidFill>
              </a:rPr>
              <a:t>		</a:t>
            </a:r>
            <a:r>
              <a:rPr lang="fr-FR" sz="3200" dirty="0" smtClean="0"/>
              <a:t>coucher</a:t>
            </a:r>
            <a:r>
              <a:rPr lang="fr-FR" sz="3200" b="1" dirty="0" smtClean="0"/>
              <a:t> </a:t>
            </a:r>
            <a:endParaRPr kumimoji="0" lang="fr-FR" sz="3200" b="1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57224" y="1643050"/>
            <a:ext cx="6929486" cy="7858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 COUCHER =</a:t>
            </a:r>
            <a:r>
              <a:rPr kumimoji="0" lang="fr-FR" sz="2400" b="1" i="0" u="sng" strike="noStrike" kern="1200" cap="none" spc="0" normalizeH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GO TO BED</a:t>
            </a:r>
            <a:endParaRPr kumimoji="0" lang="fr-FR" sz="3200" b="1" i="0" u="sng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>
                <a:solidFill>
                  <a:srgbClr val="FF0000"/>
                </a:solidFill>
                <a:latin typeface="Comic Sans MS" pitchFamily="66" charset="0"/>
              </a:rPr>
              <a:t>La routine quotidienne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i="1">
                <a:solidFill>
                  <a:srgbClr val="006600"/>
                </a:solidFill>
                <a:latin typeface="Comic Sans MS" pitchFamily="66" charset="0"/>
              </a:rPr>
              <a:t>Daily routine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alarm%20clock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549275"/>
            <a:ext cx="7777163" cy="5656263"/>
          </a:xfrm>
          <a:prstGeom prst="rect">
            <a:avLst/>
          </a:prstGeom>
          <a:noFill/>
        </p:spPr>
      </p:pic>
      <p:pic>
        <p:nvPicPr>
          <p:cNvPr id="3082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j03882690000[1]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5876925"/>
            <a:ext cx="304800" cy="304800"/>
          </a:xfrm>
          <a:prstGeom prst="rect">
            <a:avLst/>
          </a:prstGeom>
          <a:noFill/>
        </p:spPr>
      </p:pic>
      <p:pic>
        <p:nvPicPr>
          <p:cNvPr id="3083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2" name="MSj00747390000[1]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58054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48" fill="hold"/>
                                        <p:tgtEl>
                                          <p:spTgt spid="30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50" fill="hold"/>
                                        <p:tgtEl>
                                          <p:spTgt spid="30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QU’EST-CE QUE C’EST…?</a:t>
            </a:r>
          </a:p>
        </p:txBody>
      </p:sp>
      <p:pic>
        <p:nvPicPr>
          <p:cNvPr id="8197" name="Picture 5" descr="MCj038355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1341438"/>
            <a:ext cx="2293938" cy="5040312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1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161059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549275"/>
            <a:ext cx="5981700" cy="572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french%20breakfa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620713"/>
            <a:ext cx="7561263" cy="5670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0511-0901-0516-4423_Man_Going_to_Take_a_Shower_clipart_image-7480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476250"/>
            <a:ext cx="5032375" cy="583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animated_brushing_tooth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260350"/>
            <a:ext cx="5083175" cy="540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cat-and-showe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836613"/>
            <a:ext cx="7777162" cy="5338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man_getting_dress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549275"/>
            <a:ext cx="3819525" cy="572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AutoShape 5" descr="school-bag-student_~u1725215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CA"/>
          </a:p>
        </p:txBody>
      </p:sp>
      <p:sp>
        <p:nvSpPr>
          <p:cNvPr id="10247" name="AutoShape 7" descr="school-bag-student_~u1725215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CA"/>
          </a:p>
        </p:txBody>
      </p:sp>
      <p:pic>
        <p:nvPicPr>
          <p:cNvPr id="10249" name="Picture 9" descr="closing_door_and_locking_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836613"/>
            <a:ext cx="6553200" cy="4916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LangdonSchool_468x3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908050"/>
            <a:ext cx="7632700" cy="5006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Homework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404813"/>
            <a:ext cx="5681663" cy="583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071546"/>
            <a:ext cx="5929354" cy="47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6"/>
          <p:cNvSpPr>
            <a:spLocks noGrp="1" noChangeArrowheads="1"/>
          </p:cNvSpPr>
          <p:nvPr>
            <p:ph type="title"/>
          </p:nvPr>
        </p:nvSpPr>
        <p:spPr>
          <a:xfrm>
            <a:off x="323850" y="2708275"/>
            <a:ext cx="8385175" cy="1431925"/>
          </a:xfrm>
        </p:spPr>
        <p:txBody>
          <a:bodyPr/>
          <a:lstStyle/>
          <a:p>
            <a:r>
              <a:rPr lang="en-GB"/>
              <a:t>S’appeler = Je </a:t>
            </a:r>
            <a:r>
              <a:rPr lang="en-GB">
                <a:solidFill>
                  <a:srgbClr val="FF3300"/>
                </a:solidFill>
              </a:rPr>
              <a:t>M</a:t>
            </a:r>
            <a:r>
              <a:rPr lang="en-GB"/>
              <a:t>’appelle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358246" cy="1143000"/>
          </a:xfrm>
        </p:spPr>
        <p:txBody>
          <a:bodyPr>
            <a:normAutofit/>
          </a:bodyPr>
          <a:lstStyle/>
          <a:p>
            <a:pPr algn="ctr"/>
            <a:r>
              <a:rPr lang="fr-FR" sz="4400" b="1" dirty="0" err="1" smtClean="0">
                <a:solidFill>
                  <a:srgbClr val="00B050"/>
                </a:solidFill>
              </a:rPr>
              <a:t>What</a:t>
            </a:r>
            <a:r>
              <a:rPr lang="fr-FR" sz="4400" b="1" dirty="0" smtClean="0">
                <a:solidFill>
                  <a:srgbClr val="00B050"/>
                </a:solidFill>
              </a:rPr>
              <a:t> </a:t>
            </a:r>
            <a:r>
              <a:rPr lang="fr-FR" sz="4400" b="1" dirty="0" err="1" smtClean="0">
                <a:solidFill>
                  <a:srgbClr val="00B050"/>
                </a:solidFill>
              </a:rPr>
              <a:t>is</a:t>
            </a:r>
            <a:r>
              <a:rPr lang="fr-FR" sz="4400" b="1" dirty="0" smtClean="0">
                <a:solidFill>
                  <a:srgbClr val="00B050"/>
                </a:solidFill>
              </a:rPr>
              <a:t> a </a:t>
            </a:r>
            <a:r>
              <a:rPr lang="fr-FR" sz="4400" b="1" dirty="0" err="1" smtClean="0">
                <a:solidFill>
                  <a:srgbClr val="00B050"/>
                </a:solidFill>
              </a:rPr>
              <a:t>reflexive</a:t>
            </a:r>
            <a:r>
              <a:rPr lang="fr-FR" sz="4400" b="1" dirty="0" smtClean="0">
                <a:solidFill>
                  <a:srgbClr val="00B050"/>
                </a:solidFill>
              </a:rPr>
              <a:t> </a:t>
            </a:r>
            <a:r>
              <a:rPr lang="fr-FR" sz="4400" b="1" dirty="0" err="1" smtClean="0">
                <a:solidFill>
                  <a:srgbClr val="00B050"/>
                </a:solidFill>
              </a:rPr>
              <a:t>verb</a:t>
            </a:r>
            <a:r>
              <a:rPr lang="fr-FR" sz="4400" b="1" dirty="0" smtClean="0">
                <a:solidFill>
                  <a:srgbClr val="00B050"/>
                </a:solidFill>
              </a:rPr>
              <a:t>?</a:t>
            </a:r>
            <a:endParaRPr lang="en-GB" sz="44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A </a:t>
            </a:r>
            <a:r>
              <a:rPr lang="fr-FR" b="1" dirty="0" err="1" smtClean="0">
                <a:solidFill>
                  <a:srgbClr val="FF0000"/>
                </a:solidFill>
              </a:rPr>
              <a:t>reflexive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verb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verb</a:t>
            </a:r>
            <a:r>
              <a:rPr lang="fr-FR" dirty="0" smtClean="0"/>
              <a:t>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includes</a:t>
            </a:r>
            <a:r>
              <a:rPr lang="fr-FR" dirty="0" smtClean="0"/>
              <a:t> an extra </a:t>
            </a:r>
            <a:r>
              <a:rPr lang="fr-FR" dirty="0" err="1" smtClean="0"/>
              <a:t>pronoun</a:t>
            </a:r>
            <a:r>
              <a:rPr lang="fr-FR" dirty="0" smtClean="0"/>
              <a:t> (</a:t>
            </a:r>
            <a:r>
              <a:rPr lang="fr-FR" dirty="0" err="1" smtClean="0"/>
              <a:t>before</a:t>
            </a:r>
            <a:r>
              <a:rPr lang="fr-FR" dirty="0" smtClean="0"/>
              <a:t> the </a:t>
            </a:r>
            <a:r>
              <a:rPr lang="fr-FR" dirty="0" err="1" smtClean="0"/>
              <a:t>verb</a:t>
            </a:r>
            <a:r>
              <a:rPr lang="fr-FR" dirty="0" smtClean="0"/>
              <a:t>):</a:t>
            </a:r>
          </a:p>
          <a:p>
            <a:pPr>
              <a:buNone/>
            </a:pPr>
            <a:r>
              <a:rPr lang="fr-FR" dirty="0" smtClean="0"/>
              <a:t>	</a:t>
            </a:r>
            <a:r>
              <a:rPr lang="fr-FR" b="1" i="1" dirty="0" err="1" smtClean="0">
                <a:solidFill>
                  <a:srgbClr val="00B0F0"/>
                </a:solidFill>
              </a:rPr>
              <a:t>Eg</a:t>
            </a:r>
            <a:r>
              <a:rPr lang="fr-FR" b="1" i="1" dirty="0" smtClean="0">
                <a:solidFill>
                  <a:srgbClr val="00B0F0"/>
                </a:solidFill>
              </a:rPr>
              <a:t>:	je me lave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The infinitive of a </a:t>
            </a:r>
            <a:r>
              <a:rPr lang="fr-FR" b="1" dirty="0" err="1" smtClean="0">
                <a:solidFill>
                  <a:srgbClr val="FF0000"/>
                </a:solidFill>
              </a:rPr>
              <a:t>reflexive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verb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has the </a:t>
            </a:r>
            <a:r>
              <a:rPr lang="fr-FR" dirty="0" err="1" smtClean="0"/>
              <a:t>pronoun</a:t>
            </a:r>
            <a:r>
              <a:rPr lang="fr-FR" dirty="0" smtClean="0"/>
              <a:t> </a:t>
            </a:r>
            <a:r>
              <a:rPr lang="fr-FR" b="1" dirty="0" smtClean="0"/>
              <a:t>‘SE’ </a:t>
            </a:r>
            <a:r>
              <a:rPr lang="fr-FR" dirty="0" smtClean="0"/>
              <a:t>in front:</a:t>
            </a:r>
          </a:p>
          <a:p>
            <a:pPr>
              <a:buNone/>
            </a:pPr>
            <a:r>
              <a:rPr lang="fr-FR" dirty="0" smtClean="0"/>
              <a:t>	</a:t>
            </a:r>
            <a:r>
              <a:rPr lang="fr-FR" b="1" i="1" dirty="0" err="1" smtClean="0">
                <a:solidFill>
                  <a:srgbClr val="00B0F0"/>
                </a:solidFill>
              </a:rPr>
              <a:t>Eg</a:t>
            </a:r>
            <a:r>
              <a:rPr lang="fr-FR" b="1" i="1" dirty="0" smtClean="0">
                <a:solidFill>
                  <a:srgbClr val="00B0F0"/>
                </a:solidFill>
              </a:rPr>
              <a:t>: 	se laver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The </a:t>
            </a:r>
            <a:r>
              <a:rPr lang="fr-FR" b="1" dirty="0" err="1" smtClean="0">
                <a:solidFill>
                  <a:srgbClr val="FF0000"/>
                </a:solidFill>
              </a:rPr>
              <a:t>reflexive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pronouns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ME, TE and SE </a:t>
            </a:r>
            <a:r>
              <a:rPr lang="fr-FR" dirty="0" err="1" smtClean="0"/>
              <a:t>shorten</a:t>
            </a:r>
            <a:r>
              <a:rPr lang="fr-FR" dirty="0" smtClean="0"/>
              <a:t> to </a:t>
            </a:r>
            <a:r>
              <a:rPr lang="fr-FR" b="1" dirty="0" smtClean="0"/>
              <a:t>M’</a:t>
            </a:r>
            <a:r>
              <a:rPr lang="fr-FR" dirty="0" smtClean="0"/>
              <a:t>,</a:t>
            </a:r>
            <a:r>
              <a:rPr lang="fr-FR" b="1" dirty="0" smtClean="0"/>
              <a:t> T’ </a:t>
            </a:r>
            <a:r>
              <a:rPr lang="fr-FR" dirty="0" smtClean="0"/>
              <a:t>and </a:t>
            </a:r>
            <a:r>
              <a:rPr lang="fr-FR" b="1" dirty="0" smtClean="0"/>
              <a:t>S’ </a:t>
            </a:r>
            <a:r>
              <a:rPr lang="fr-FR" dirty="0" smtClean="0"/>
              <a:t>in front of a </a:t>
            </a:r>
            <a:r>
              <a:rPr lang="fr-FR" dirty="0" err="1" smtClean="0"/>
              <a:t>vowel</a:t>
            </a:r>
            <a:r>
              <a:rPr lang="fr-FR" dirty="0" smtClean="0"/>
              <a:t> </a:t>
            </a:r>
            <a:r>
              <a:rPr lang="fr-FR" dirty="0" err="1" smtClean="0"/>
              <a:t>sound</a:t>
            </a:r>
            <a:endParaRPr lang="fr-FR" dirty="0" smtClean="0"/>
          </a:p>
          <a:p>
            <a:pPr>
              <a:buNone/>
            </a:pPr>
            <a:r>
              <a:rPr lang="fr-FR" b="1" i="1" dirty="0" smtClean="0">
                <a:solidFill>
                  <a:srgbClr val="00B0F0"/>
                </a:solidFill>
              </a:rPr>
              <a:t>	</a:t>
            </a:r>
            <a:r>
              <a:rPr lang="fr-FR" b="1" i="1" dirty="0" err="1" smtClean="0">
                <a:solidFill>
                  <a:srgbClr val="00B0F0"/>
                </a:solidFill>
              </a:rPr>
              <a:t>Eg</a:t>
            </a:r>
            <a:r>
              <a:rPr lang="fr-FR" b="1" i="1" dirty="0" smtClean="0">
                <a:solidFill>
                  <a:srgbClr val="00B0F0"/>
                </a:solidFill>
              </a:rPr>
              <a:t>:	je m’habille / je m’appelle	</a:t>
            </a:r>
          </a:p>
          <a:p>
            <a:pPr>
              <a:buNone/>
            </a:pPr>
            <a:r>
              <a:rPr lang="fr-FR" dirty="0" smtClean="0"/>
              <a:t>	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D’autres verbes: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7013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Se coucher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/>
          </a:p>
          <a:p>
            <a:pPr>
              <a:lnSpc>
                <a:spcPct val="90000"/>
              </a:lnSpc>
            </a:pPr>
            <a:r>
              <a:rPr lang="en-GB"/>
              <a:t>Se lever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/>
          </a:p>
          <a:p>
            <a:pPr>
              <a:lnSpc>
                <a:spcPct val="90000"/>
              </a:lnSpc>
            </a:pPr>
            <a:r>
              <a:rPr lang="en-GB"/>
              <a:t>Se laver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/>
          </a:p>
          <a:p>
            <a:pPr>
              <a:lnSpc>
                <a:spcPct val="90000"/>
              </a:lnSpc>
            </a:pPr>
            <a:r>
              <a:rPr lang="en-GB"/>
              <a:t>Se brosser les dents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9788" y="1600200"/>
            <a:ext cx="4037012" cy="4525963"/>
          </a:xfrm>
        </p:spPr>
        <p:txBody>
          <a:bodyPr/>
          <a:lstStyle/>
          <a:p>
            <a:r>
              <a:rPr lang="en-GB" sz="3200">
                <a:latin typeface="Berlin Sans FB Demi" pitchFamily="34" charset="0"/>
              </a:rPr>
              <a:t>Je </a:t>
            </a:r>
            <a:r>
              <a:rPr lang="en-GB" sz="3200">
                <a:solidFill>
                  <a:srgbClr val="FF3300"/>
                </a:solidFill>
                <a:latin typeface="Berlin Sans FB Demi" pitchFamily="34" charset="0"/>
              </a:rPr>
              <a:t>me</a:t>
            </a:r>
            <a:r>
              <a:rPr lang="en-GB" sz="3200">
                <a:latin typeface="Berlin Sans FB Demi" pitchFamily="34" charset="0"/>
              </a:rPr>
              <a:t> couche</a:t>
            </a:r>
          </a:p>
          <a:p>
            <a:pPr>
              <a:buFont typeface="Wingdings" pitchFamily="2" charset="2"/>
              <a:buNone/>
            </a:pPr>
            <a:endParaRPr lang="en-GB" sz="3200">
              <a:latin typeface="Berlin Sans FB Demi" pitchFamily="34" charset="0"/>
            </a:endParaRPr>
          </a:p>
          <a:p>
            <a:r>
              <a:rPr lang="en-GB" sz="3200">
                <a:latin typeface="Berlin Sans FB Demi" pitchFamily="34" charset="0"/>
              </a:rPr>
              <a:t>Je </a:t>
            </a:r>
            <a:r>
              <a:rPr lang="en-GB" sz="3200">
                <a:solidFill>
                  <a:srgbClr val="FF3300"/>
                </a:solidFill>
                <a:latin typeface="Berlin Sans FB Demi" pitchFamily="34" charset="0"/>
              </a:rPr>
              <a:t>me</a:t>
            </a:r>
            <a:r>
              <a:rPr lang="en-GB" sz="3200">
                <a:latin typeface="Berlin Sans FB Demi" pitchFamily="34" charset="0"/>
              </a:rPr>
              <a:t> l</a:t>
            </a:r>
            <a:r>
              <a:rPr lang="en-US" sz="3200">
                <a:latin typeface="Berlin Sans FB Demi" pitchFamily="34" charset="0"/>
                <a:cs typeface="Arial" charset="0"/>
              </a:rPr>
              <a:t>ève</a:t>
            </a:r>
          </a:p>
          <a:p>
            <a:endParaRPr lang="en-US" sz="3200">
              <a:latin typeface="Berlin Sans FB Demi" pitchFamily="34" charset="0"/>
              <a:cs typeface="Arial" charset="0"/>
            </a:endParaRPr>
          </a:p>
          <a:p>
            <a:r>
              <a:rPr lang="en-US" sz="3200">
                <a:latin typeface="Berlin Sans FB Demi" pitchFamily="34" charset="0"/>
                <a:cs typeface="Arial" charset="0"/>
              </a:rPr>
              <a:t>Je </a:t>
            </a:r>
            <a:r>
              <a:rPr lang="en-US" sz="3200">
                <a:solidFill>
                  <a:srgbClr val="FF3300"/>
                </a:solidFill>
                <a:latin typeface="Berlin Sans FB Demi" pitchFamily="34" charset="0"/>
                <a:cs typeface="Arial" charset="0"/>
              </a:rPr>
              <a:t>me</a:t>
            </a:r>
            <a:r>
              <a:rPr lang="en-US" sz="3200">
                <a:latin typeface="Berlin Sans FB Demi" pitchFamily="34" charset="0"/>
                <a:cs typeface="Arial" charset="0"/>
              </a:rPr>
              <a:t> lave</a:t>
            </a:r>
          </a:p>
          <a:p>
            <a:pPr>
              <a:buFont typeface="Wingdings" pitchFamily="2" charset="2"/>
              <a:buNone/>
            </a:pPr>
            <a:endParaRPr lang="en-US" sz="3200">
              <a:latin typeface="Berlin Sans FB Demi" pitchFamily="34" charset="0"/>
              <a:cs typeface="Arial" charset="0"/>
            </a:endParaRPr>
          </a:p>
          <a:p>
            <a:r>
              <a:rPr lang="en-US" sz="3200">
                <a:latin typeface="Berlin Sans FB Demi" pitchFamily="34" charset="0"/>
                <a:cs typeface="Arial" charset="0"/>
              </a:rPr>
              <a:t>Je </a:t>
            </a:r>
            <a:r>
              <a:rPr lang="en-US" sz="3200">
                <a:solidFill>
                  <a:srgbClr val="FF3300"/>
                </a:solidFill>
                <a:latin typeface="Berlin Sans FB Demi" pitchFamily="34" charset="0"/>
                <a:cs typeface="Arial" charset="0"/>
              </a:rPr>
              <a:t>me</a:t>
            </a:r>
            <a:r>
              <a:rPr lang="en-US" sz="3200">
                <a:latin typeface="Berlin Sans FB Demi" pitchFamily="34" charset="0"/>
                <a:cs typeface="Arial" charset="0"/>
              </a:rPr>
              <a:t> brosse les </a:t>
            </a:r>
          </a:p>
          <a:p>
            <a:pPr>
              <a:buFont typeface="Wingdings" pitchFamily="2" charset="2"/>
              <a:buNone/>
            </a:pPr>
            <a:r>
              <a:rPr lang="en-US" sz="3200">
                <a:latin typeface="Berlin Sans FB Demi" pitchFamily="34" charset="0"/>
                <a:cs typeface="Arial" charset="0"/>
              </a:rPr>
              <a:t>dents</a:t>
            </a:r>
          </a:p>
        </p:txBody>
      </p:sp>
      <p:pic>
        <p:nvPicPr>
          <p:cNvPr id="24583" name="Picture 7" descr="j02298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5734050"/>
            <a:ext cx="1223963" cy="952500"/>
          </a:xfrm>
          <a:prstGeom prst="rect">
            <a:avLst/>
          </a:prstGeom>
          <a:noFill/>
        </p:spPr>
      </p:pic>
      <p:pic>
        <p:nvPicPr>
          <p:cNvPr id="24584" name="Picture 8" descr="MCj023316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476250"/>
            <a:ext cx="1081088" cy="13684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5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5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5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5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45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45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4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45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45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24580" grpId="1"/>
      <p:bldP spid="24580" grpId="2"/>
      <p:bldP spid="24581" grpId="0" build="p"/>
      <p:bldP spid="24581" grpId="1" build="allAtOnce"/>
      <p:bldP spid="24582" grpId="0" build="p"/>
      <p:bldP spid="24582" grpI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981075"/>
            <a:ext cx="7772400" cy="1736725"/>
          </a:xfrm>
        </p:spPr>
        <p:txBody>
          <a:bodyPr/>
          <a:lstStyle/>
          <a:p>
            <a:r>
              <a:rPr lang="en-GB" sz="4800" i="1"/>
              <a:t>Donc, avec “JE”, on utilise  “ ME / M’ ”: je </a:t>
            </a:r>
            <a:r>
              <a:rPr lang="en-GB" sz="4800" i="1">
                <a:solidFill>
                  <a:srgbClr val="FF3300"/>
                </a:solidFill>
              </a:rPr>
              <a:t>me</a:t>
            </a:r>
            <a:r>
              <a:rPr lang="en-GB" sz="4800" i="1"/>
              <a:t> réveille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00438"/>
            <a:ext cx="6400800" cy="27368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800" u="sng"/>
              <a:t>ET AVEC</a:t>
            </a:r>
            <a:r>
              <a:rPr lang="en-GB" sz="2800"/>
              <a:t> </a:t>
            </a:r>
          </a:p>
          <a:p>
            <a:pPr>
              <a:lnSpc>
                <a:spcPct val="80000"/>
              </a:lnSpc>
            </a:pPr>
            <a:r>
              <a:rPr lang="en-GB" sz="2800">
                <a:solidFill>
                  <a:srgbClr val="FFFF00"/>
                </a:solidFill>
              </a:rPr>
              <a:t>TU</a:t>
            </a:r>
          </a:p>
          <a:p>
            <a:pPr>
              <a:lnSpc>
                <a:spcPct val="80000"/>
              </a:lnSpc>
            </a:pPr>
            <a:r>
              <a:rPr lang="en-GB" sz="2800">
                <a:solidFill>
                  <a:srgbClr val="FFFF00"/>
                </a:solidFill>
              </a:rPr>
              <a:t>IL / ELLE / ON</a:t>
            </a:r>
          </a:p>
          <a:p>
            <a:pPr>
              <a:lnSpc>
                <a:spcPct val="80000"/>
              </a:lnSpc>
            </a:pPr>
            <a:r>
              <a:rPr lang="en-GB" sz="2800">
                <a:solidFill>
                  <a:srgbClr val="FFFF00"/>
                </a:solidFill>
              </a:rPr>
              <a:t>NOUS</a:t>
            </a:r>
          </a:p>
          <a:p>
            <a:pPr>
              <a:lnSpc>
                <a:spcPct val="80000"/>
              </a:lnSpc>
            </a:pPr>
            <a:r>
              <a:rPr lang="en-GB" sz="2800">
                <a:solidFill>
                  <a:srgbClr val="FFFF00"/>
                </a:solidFill>
              </a:rPr>
              <a:t>VOUS</a:t>
            </a:r>
          </a:p>
          <a:p>
            <a:pPr>
              <a:lnSpc>
                <a:spcPct val="80000"/>
              </a:lnSpc>
            </a:pPr>
            <a:r>
              <a:rPr lang="en-GB" sz="2800">
                <a:solidFill>
                  <a:srgbClr val="FFFF00"/>
                </a:solidFill>
              </a:rPr>
              <a:t>ILS / ELLES</a:t>
            </a:r>
          </a:p>
        </p:txBody>
      </p:sp>
      <p:pic>
        <p:nvPicPr>
          <p:cNvPr id="32772" name="Picture 4" descr="MCj03043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2924175"/>
            <a:ext cx="2087563" cy="3529013"/>
          </a:xfrm>
          <a:prstGeom prst="rect">
            <a:avLst/>
          </a:prstGeom>
          <a:noFill/>
        </p:spPr>
      </p:pic>
    </p:spTree>
  </p:cSld>
  <p:clrMapOvr>
    <a:masterClrMapping/>
  </p:clrMapOvr>
  <p:transition advTm="2500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MCBD06651_0000[1]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24300" y="2706688"/>
            <a:ext cx="3168650" cy="3141662"/>
          </a:xfrm>
          <a:noFill/>
          <a:ln/>
        </p:spPr>
      </p:pic>
      <p:sp>
        <p:nvSpPr>
          <p:cNvPr id="34823" name="WordArt 7"/>
          <p:cNvSpPr>
            <a:spLocks noChangeArrowheads="1" noChangeShapeType="1" noTextEdit="1"/>
          </p:cNvSpPr>
          <p:nvPr/>
        </p:nvSpPr>
        <p:spPr bwMode="auto">
          <a:xfrm>
            <a:off x="1908175" y="404813"/>
            <a:ext cx="5040313" cy="23050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CA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REGARDES!</a:t>
            </a:r>
          </a:p>
        </p:txBody>
      </p:sp>
    </p:spTree>
  </p:cSld>
  <p:clrMapOvr>
    <a:masterClrMapping/>
  </p:clrMapOvr>
  <p:transition advTm="10000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36650" y="1905000"/>
            <a:ext cx="8007350" cy="4191000"/>
          </a:xfrm>
        </p:spPr>
        <p:txBody>
          <a:bodyPr/>
          <a:lstStyle/>
          <a:p>
            <a:r>
              <a:rPr lang="en-GB"/>
              <a:t>Je </a:t>
            </a:r>
            <a:r>
              <a:rPr lang="en-GB" sz="3600">
                <a:solidFill>
                  <a:srgbClr val="FF3300"/>
                </a:solidFill>
              </a:rPr>
              <a:t>me</a:t>
            </a:r>
            <a:r>
              <a:rPr lang="en-GB"/>
              <a:t> réveille.</a:t>
            </a:r>
          </a:p>
          <a:p>
            <a:r>
              <a:rPr lang="en-GB"/>
              <a:t>Tu </a:t>
            </a:r>
            <a:r>
              <a:rPr lang="en-GB" sz="3600">
                <a:solidFill>
                  <a:srgbClr val="FF3300"/>
                </a:solidFill>
              </a:rPr>
              <a:t>te</a:t>
            </a:r>
            <a:r>
              <a:rPr lang="en-GB"/>
              <a:t> réveilles.</a:t>
            </a:r>
          </a:p>
          <a:p>
            <a:r>
              <a:rPr lang="en-GB"/>
              <a:t>Il </a:t>
            </a:r>
            <a:r>
              <a:rPr lang="en-GB" sz="3600">
                <a:solidFill>
                  <a:srgbClr val="FF3300"/>
                </a:solidFill>
              </a:rPr>
              <a:t>se</a:t>
            </a:r>
            <a:r>
              <a:rPr lang="en-GB"/>
              <a:t> réveille.</a:t>
            </a:r>
          </a:p>
          <a:p>
            <a:r>
              <a:rPr lang="en-GB"/>
              <a:t>Nous </a:t>
            </a:r>
            <a:r>
              <a:rPr lang="en-GB" sz="3600">
                <a:solidFill>
                  <a:srgbClr val="FF3300"/>
                </a:solidFill>
              </a:rPr>
              <a:t>nous</a:t>
            </a:r>
            <a:r>
              <a:rPr lang="en-GB"/>
              <a:t> réveillons.</a:t>
            </a:r>
          </a:p>
          <a:p>
            <a:r>
              <a:rPr lang="en-GB"/>
              <a:t>Vous </a:t>
            </a:r>
            <a:r>
              <a:rPr lang="en-GB" sz="3600">
                <a:solidFill>
                  <a:srgbClr val="FF3300"/>
                </a:solidFill>
              </a:rPr>
              <a:t>vous</a:t>
            </a:r>
            <a:r>
              <a:rPr lang="en-GB"/>
              <a:t> réveillez.</a:t>
            </a:r>
          </a:p>
          <a:p>
            <a:r>
              <a:rPr lang="en-GB"/>
              <a:t>Ils </a:t>
            </a:r>
            <a:r>
              <a:rPr lang="en-GB" sz="3600">
                <a:solidFill>
                  <a:srgbClr val="FF3300"/>
                </a:solidFill>
              </a:rPr>
              <a:t>se</a:t>
            </a:r>
            <a:r>
              <a:rPr lang="en-GB"/>
              <a:t> réveillent.</a:t>
            </a:r>
          </a:p>
        </p:txBody>
      </p:sp>
      <p:pic>
        <p:nvPicPr>
          <p:cNvPr id="2052" name="Picture 4" descr="MCj013634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125538"/>
            <a:ext cx="4248150" cy="54006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572560" cy="989034"/>
          </a:xfrm>
        </p:spPr>
        <p:txBody>
          <a:bodyPr>
            <a:normAutofit fontScale="90000"/>
          </a:bodyPr>
          <a:lstStyle/>
          <a:p>
            <a:pPr algn="ctr"/>
            <a:r>
              <a:rPr lang="fr-FR" sz="3200" b="1" dirty="0" smtClean="0">
                <a:solidFill>
                  <a:srgbClr val="00B050"/>
                </a:solidFill>
              </a:rPr>
              <a:t>How to </a:t>
            </a:r>
            <a:r>
              <a:rPr lang="fr-FR" sz="3200" b="1" dirty="0" err="1" smtClean="0">
                <a:solidFill>
                  <a:srgbClr val="00B050"/>
                </a:solidFill>
              </a:rPr>
              <a:t>conjugate</a:t>
            </a:r>
            <a:r>
              <a:rPr lang="fr-FR" sz="3200" b="1" dirty="0" smtClean="0">
                <a:solidFill>
                  <a:srgbClr val="00B050"/>
                </a:solidFill>
              </a:rPr>
              <a:t> a </a:t>
            </a:r>
            <a:r>
              <a:rPr lang="fr-FR" sz="3200" b="1" dirty="0" err="1" smtClean="0">
                <a:solidFill>
                  <a:srgbClr val="00B050"/>
                </a:solidFill>
              </a:rPr>
              <a:t>reflexive</a:t>
            </a:r>
            <a:r>
              <a:rPr lang="fr-FR" sz="3200" b="1" dirty="0" smtClean="0">
                <a:solidFill>
                  <a:srgbClr val="00B050"/>
                </a:solidFill>
              </a:rPr>
              <a:t> </a:t>
            </a:r>
            <a:r>
              <a:rPr lang="fr-FR" sz="3200" b="1" dirty="0" err="1" smtClean="0">
                <a:solidFill>
                  <a:srgbClr val="00B050"/>
                </a:solidFill>
              </a:rPr>
              <a:t>verb</a:t>
            </a:r>
            <a:r>
              <a:rPr lang="fr-FR" sz="3200" b="1" dirty="0" smtClean="0">
                <a:solidFill>
                  <a:srgbClr val="00B050"/>
                </a:solidFill>
              </a:rPr>
              <a:t/>
            </a:r>
            <a:br>
              <a:rPr lang="fr-FR" sz="3200" b="1" dirty="0" smtClean="0">
                <a:solidFill>
                  <a:srgbClr val="00B050"/>
                </a:solidFill>
              </a:rPr>
            </a:br>
            <a:r>
              <a:rPr lang="fr-FR" sz="3200" b="1" dirty="0" smtClean="0">
                <a:solidFill>
                  <a:srgbClr val="00B050"/>
                </a:solidFill>
              </a:rPr>
              <a:t>in the </a:t>
            </a:r>
            <a:r>
              <a:rPr lang="fr-FR" sz="3200" b="1" dirty="0" err="1" smtClean="0">
                <a:solidFill>
                  <a:schemeClr val="accent2">
                    <a:lumMod val="75000"/>
                  </a:schemeClr>
                </a:solidFill>
              </a:rPr>
              <a:t>present</a:t>
            </a:r>
            <a:r>
              <a:rPr lang="fr-FR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sz="3200" b="1" dirty="0" err="1" smtClean="0">
                <a:solidFill>
                  <a:schemeClr val="accent2">
                    <a:lumMod val="75000"/>
                  </a:schemeClr>
                </a:solidFill>
              </a:rPr>
              <a:t>tense</a:t>
            </a:r>
            <a:r>
              <a:rPr lang="fr-FR" sz="3200" b="1" dirty="0" smtClean="0">
                <a:solidFill>
                  <a:srgbClr val="00B050"/>
                </a:solidFill>
              </a:rPr>
              <a:t>?</a:t>
            </a:r>
            <a:endParaRPr lang="en-GB" sz="3200" b="1" dirty="0">
              <a:solidFill>
                <a:srgbClr val="00B05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71538" y="2357430"/>
            <a:ext cx="6929486" cy="40719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			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couch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			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couch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/ Elle / On	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couch</a:t>
            </a:r>
            <a:r>
              <a:rPr kumimoji="0" lang="en-GB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endParaRPr kumimoji="0" lang="en-GB" sz="3200" b="1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Nous		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nous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couch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Vous			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vous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couch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ez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Ils / Elles		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couch</a:t>
            </a:r>
            <a:r>
              <a:rPr kumimoji="0" lang="fr-F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57224" y="1643050"/>
            <a:ext cx="6929486" cy="7858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 COUCHER =</a:t>
            </a:r>
            <a:r>
              <a:rPr kumimoji="0" lang="fr-FR" sz="2400" b="1" i="0" u="sng" strike="noStrike" kern="1200" cap="none" spc="0" normalizeH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GO TO BED</a:t>
            </a:r>
            <a:endParaRPr kumimoji="0" lang="fr-FR" sz="3200" b="1" i="0" u="sng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Ripple">
  <a:themeElements>
    <a:clrScheme name="Ripple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Rip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243</TotalTime>
  <Words>336</Words>
  <Application>Microsoft Office PowerPoint</Application>
  <PresentationFormat>On-screen Show (4:3)</PresentationFormat>
  <Paragraphs>136</Paragraphs>
  <Slides>29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Ripple</vt:lpstr>
      <vt:lpstr>THE REFLEXIVE VERBS… (verbes pronominaux)</vt:lpstr>
      <vt:lpstr>QU’EST-CE QUE C’EST…?</vt:lpstr>
      <vt:lpstr>S’appeler = Je M’appelle</vt:lpstr>
      <vt:lpstr>What is a reflexive verb?</vt:lpstr>
      <vt:lpstr>D’autres verbes:</vt:lpstr>
      <vt:lpstr>Donc, avec “JE”, on utilise  “ ME / M’ ”: je me réveille</vt:lpstr>
      <vt:lpstr>Slide 7</vt:lpstr>
      <vt:lpstr>Slide 8</vt:lpstr>
      <vt:lpstr>How to conjugate a reflexive verb in the present tense?</vt:lpstr>
      <vt:lpstr>A few examples…</vt:lpstr>
      <vt:lpstr>REGARDES ENCORE UNE FOIS:</vt:lpstr>
      <vt:lpstr>Slide 12</vt:lpstr>
      <vt:lpstr>Slide 13</vt:lpstr>
      <vt:lpstr>Il est 7h15.</vt:lpstr>
      <vt:lpstr>Il est 7h15.</vt:lpstr>
      <vt:lpstr>DONC,</vt:lpstr>
      <vt:lpstr>How to conjugate a reflexive verb in the future tense with aller?</vt:lpstr>
      <vt:lpstr>La routine quotidienne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REFLEXIVE VERBS…</dc:title>
  <dc:creator>sfon</dc:creator>
  <cp:lastModifiedBy> </cp:lastModifiedBy>
  <cp:revision>16</cp:revision>
  <dcterms:created xsi:type="dcterms:W3CDTF">2005-01-24T15:05:47Z</dcterms:created>
  <dcterms:modified xsi:type="dcterms:W3CDTF">2010-06-08T15:35:07Z</dcterms:modified>
</cp:coreProperties>
</file>