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  <p:sldId id="274" r:id="rId7"/>
    <p:sldId id="273" r:id="rId8"/>
    <p:sldId id="262" r:id="rId9"/>
    <p:sldId id="259" r:id="rId10"/>
    <p:sldId id="276" r:id="rId11"/>
    <p:sldId id="263" r:id="rId12"/>
    <p:sldId id="275" r:id="rId13"/>
    <p:sldId id="264" r:id="rId14"/>
    <p:sldId id="265" r:id="rId15"/>
    <p:sldId id="266" r:id="rId16"/>
    <p:sldId id="271" r:id="rId17"/>
    <p:sldId id="267" r:id="rId18"/>
    <p:sldId id="270" r:id="rId19"/>
    <p:sldId id="272" r:id="rId20"/>
    <p:sldId id="268" r:id="rId21"/>
    <p:sldId id="269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66FF"/>
    <a:srgbClr val="FF00FF"/>
    <a:srgbClr val="008000"/>
    <a:srgbClr val="00CC00"/>
    <a:srgbClr val="0000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AA1BB-3DDC-4F34-9476-33DCBA302F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D9849-3C92-4D34-B878-75A295D620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49C5A-0CC2-40D6-BC4F-A39A01CDB2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579B7-7016-4F80-82A5-D02BC6B204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B1F260-2EED-4A9A-80BE-E9366EEAF9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30B91D-34CB-401D-AC3A-E5C5E5837C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334158-ACBD-4960-8A7B-5A54437C2E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F6AF97-2529-4D9F-9FD8-97BDC611E0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FE623B-5CC3-4002-8366-9707E230F3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D8CCF5-151A-40C9-8909-F54442E603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D441A-1F01-45DF-BED1-FD08A317C9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B198E5-CBC0-4EEF-B6F0-A0A6F976804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7772400" cy="1470025"/>
          </a:xfrm>
        </p:spPr>
        <p:txBody>
          <a:bodyPr/>
          <a:lstStyle/>
          <a:p>
            <a:r>
              <a:rPr lang="en-US"/>
              <a:t>La conjugaison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5715000"/>
            <a:ext cx="4038600" cy="838200"/>
          </a:xfrm>
        </p:spPr>
        <p:txBody>
          <a:bodyPr/>
          <a:lstStyle/>
          <a:p>
            <a:r>
              <a:rPr lang="en-US" sz="1800"/>
              <a:t>Le sablier des verbes</a:t>
            </a:r>
          </a:p>
        </p:txBody>
      </p:sp>
      <p:pic>
        <p:nvPicPr>
          <p:cNvPr id="2052" name="Picture 4" descr="99-verb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1295400"/>
            <a:ext cx="28575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/>
          <a:lstStyle/>
          <a:p>
            <a:r>
              <a:rPr lang="en-US" dirty="0" smtClean="0"/>
              <a:t>Write the 6 different forms of each verb in present tense.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828800"/>
            <a:ext cx="6400800" cy="1752600"/>
          </a:xfrm>
        </p:spPr>
        <p:txBody>
          <a:bodyPr/>
          <a:lstStyle/>
          <a:p>
            <a:pPr algn="l"/>
            <a:r>
              <a:rPr lang="en-US" sz="1600" dirty="0" smtClean="0"/>
              <a:t>Ex. Chanter</a:t>
            </a:r>
          </a:p>
          <a:p>
            <a:pPr algn="l"/>
            <a:r>
              <a:rPr lang="en-US" sz="1600" dirty="0" smtClean="0"/>
              <a:t>Je </a:t>
            </a:r>
            <a:r>
              <a:rPr lang="en-US" sz="1600" dirty="0" err="1" smtClean="0"/>
              <a:t>chante</a:t>
            </a:r>
            <a:r>
              <a:rPr lang="en-US" sz="1600" dirty="0" smtClean="0"/>
              <a:t>		</a:t>
            </a:r>
            <a:r>
              <a:rPr lang="en-US" sz="1600" dirty="0" err="1" smtClean="0"/>
              <a:t>Vous</a:t>
            </a:r>
            <a:r>
              <a:rPr lang="en-US" sz="1600" dirty="0" smtClean="0"/>
              <a:t> </a:t>
            </a:r>
            <a:r>
              <a:rPr lang="en-US" sz="1600" dirty="0" err="1" smtClean="0"/>
              <a:t>chantez</a:t>
            </a:r>
            <a:endParaRPr lang="en-US" sz="1600" dirty="0" smtClean="0"/>
          </a:p>
          <a:p>
            <a:pPr algn="l"/>
            <a:r>
              <a:rPr lang="en-US" sz="1600" dirty="0" err="1" smtClean="0"/>
              <a:t>Tu</a:t>
            </a:r>
            <a:r>
              <a:rPr lang="en-US" sz="1600" dirty="0" smtClean="0"/>
              <a:t> </a:t>
            </a:r>
            <a:r>
              <a:rPr lang="en-US" sz="1600" dirty="0" err="1" smtClean="0"/>
              <a:t>chantes</a:t>
            </a:r>
            <a:r>
              <a:rPr lang="en-US" sz="1600" dirty="0" smtClean="0"/>
              <a:t>	Nous </a:t>
            </a:r>
            <a:r>
              <a:rPr lang="en-US" sz="1600" dirty="0" err="1" smtClean="0"/>
              <a:t>chantons</a:t>
            </a:r>
            <a:endParaRPr lang="en-US" sz="1600" dirty="0" smtClean="0"/>
          </a:p>
          <a:p>
            <a:pPr algn="l"/>
            <a:r>
              <a:rPr lang="en-US" sz="1600" dirty="0" smtClean="0"/>
              <a:t>Il/</a:t>
            </a:r>
            <a:r>
              <a:rPr lang="en-US" sz="1600" dirty="0" err="1" smtClean="0"/>
              <a:t>elle</a:t>
            </a:r>
            <a:r>
              <a:rPr lang="en-US" sz="1600" dirty="0" smtClean="0"/>
              <a:t> </a:t>
            </a:r>
            <a:r>
              <a:rPr lang="en-US" sz="1600" dirty="0" err="1" smtClean="0"/>
              <a:t>chante</a:t>
            </a:r>
            <a:r>
              <a:rPr lang="en-US" sz="1600" dirty="0" smtClean="0"/>
              <a:t>	</a:t>
            </a:r>
            <a:r>
              <a:rPr lang="en-US" sz="1600" dirty="0" err="1" smtClean="0"/>
              <a:t>Ils</a:t>
            </a:r>
            <a:r>
              <a:rPr lang="en-US" sz="1600" dirty="0" smtClean="0"/>
              <a:t>/</a:t>
            </a:r>
            <a:r>
              <a:rPr lang="en-US" sz="1600" dirty="0" err="1" smtClean="0"/>
              <a:t>elles</a:t>
            </a:r>
            <a:r>
              <a:rPr lang="en-US" sz="1600" dirty="0" smtClean="0"/>
              <a:t> </a:t>
            </a:r>
            <a:r>
              <a:rPr lang="en-US" sz="1600" dirty="0" err="1" smtClean="0"/>
              <a:t>chantent</a:t>
            </a:r>
            <a:endParaRPr lang="en-US" sz="1600" dirty="0" smtClean="0"/>
          </a:p>
          <a:p>
            <a:pPr algn="l"/>
            <a:endParaRPr lang="en-US" sz="1600" dirty="0"/>
          </a:p>
          <a:p>
            <a:pPr algn="l"/>
            <a:r>
              <a:rPr lang="en-US" sz="2400" dirty="0" smtClean="0"/>
              <a:t>Aimer</a:t>
            </a:r>
          </a:p>
          <a:p>
            <a:pPr algn="l"/>
            <a:r>
              <a:rPr lang="en-US" sz="2400" dirty="0" err="1" smtClean="0"/>
              <a:t>Jouer</a:t>
            </a:r>
            <a:endParaRPr lang="en-US" sz="2400" dirty="0" smtClean="0"/>
          </a:p>
          <a:p>
            <a:pPr algn="l"/>
            <a:r>
              <a:rPr lang="en-US" sz="2400" dirty="0" err="1" smtClean="0"/>
              <a:t>Finir</a:t>
            </a:r>
            <a:endParaRPr lang="en-US" sz="2400" dirty="0" smtClean="0"/>
          </a:p>
          <a:p>
            <a:pPr algn="l"/>
            <a:r>
              <a:rPr lang="en-US" sz="2400" dirty="0" err="1" smtClean="0"/>
              <a:t>Choisir</a:t>
            </a:r>
            <a:endParaRPr lang="en-US" sz="2400" dirty="0" smtClean="0"/>
          </a:p>
          <a:p>
            <a:pPr algn="l"/>
            <a:r>
              <a:rPr lang="en-US" sz="2400" dirty="0" err="1" smtClean="0"/>
              <a:t>Vendre</a:t>
            </a:r>
            <a:endParaRPr lang="en-US" sz="2400" dirty="0" smtClean="0"/>
          </a:p>
          <a:p>
            <a:pPr algn="l"/>
            <a:r>
              <a:rPr lang="en-US" sz="2400" dirty="0" err="1" smtClean="0"/>
              <a:t>Perdre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0" y="3276600"/>
            <a:ext cx="6629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Aime</a:t>
            </a:r>
            <a:r>
              <a:rPr lang="en-US" sz="1600" dirty="0" smtClean="0"/>
              <a:t>, </a:t>
            </a:r>
            <a:r>
              <a:rPr lang="en-US" sz="1600" dirty="0" err="1" smtClean="0"/>
              <a:t>aimes</a:t>
            </a:r>
            <a:r>
              <a:rPr lang="en-US" sz="1600" dirty="0" smtClean="0"/>
              <a:t>, </a:t>
            </a:r>
            <a:r>
              <a:rPr lang="en-US" sz="1600" dirty="0" err="1" smtClean="0"/>
              <a:t>aime</a:t>
            </a:r>
            <a:r>
              <a:rPr lang="en-US" sz="1600" dirty="0" smtClean="0"/>
              <a:t>, </a:t>
            </a:r>
            <a:r>
              <a:rPr lang="en-US" sz="1600" dirty="0" err="1" smtClean="0"/>
              <a:t>aimez</a:t>
            </a:r>
            <a:r>
              <a:rPr lang="en-US" sz="1600" dirty="0" smtClean="0"/>
              <a:t>, </a:t>
            </a:r>
            <a:r>
              <a:rPr lang="en-US" sz="1600" dirty="0" err="1" smtClean="0"/>
              <a:t>aimons</a:t>
            </a:r>
            <a:r>
              <a:rPr lang="en-US" sz="1600" dirty="0" smtClean="0"/>
              <a:t>, </a:t>
            </a:r>
            <a:r>
              <a:rPr lang="en-US" sz="1600" dirty="0" err="1" smtClean="0"/>
              <a:t>aiment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Joue</a:t>
            </a:r>
            <a:r>
              <a:rPr lang="en-US" sz="1600" dirty="0" smtClean="0"/>
              <a:t>, </a:t>
            </a:r>
            <a:r>
              <a:rPr lang="en-US" sz="1600" dirty="0" err="1" smtClean="0"/>
              <a:t>joues</a:t>
            </a:r>
            <a:r>
              <a:rPr lang="en-US" sz="1600" dirty="0" smtClean="0"/>
              <a:t>, </a:t>
            </a:r>
            <a:r>
              <a:rPr lang="en-US" sz="1600" dirty="0" err="1" smtClean="0"/>
              <a:t>joue</a:t>
            </a:r>
            <a:r>
              <a:rPr lang="en-US" sz="1600" dirty="0" smtClean="0"/>
              <a:t>, </a:t>
            </a:r>
            <a:r>
              <a:rPr lang="en-US" sz="1600" dirty="0" err="1" smtClean="0"/>
              <a:t>jouez</a:t>
            </a:r>
            <a:r>
              <a:rPr lang="en-US" sz="1600" dirty="0" smtClean="0"/>
              <a:t>, </a:t>
            </a:r>
            <a:r>
              <a:rPr lang="en-US" sz="1600" dirty="0" err="1" smtClean="0"/>
              <a:t>jouons</a:t>
            </a:r>
            <a:r>
              <a:rPr lang="en-US" sz="1600" dirty="0" smtClean="0"/>
              <a:t>, </a:t>
            </a:r>
            <a:r>
              <a:rPr lang="en-US" sz="1600" dirty="0" err="1" smtClean="0"/>
              <a:t>jouent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Finis, finis, </a:t>
            </a:r>
            <a:r>
              <a:rPr lang="en-US" sz="1600" dirty="0" err="1" smtClean="0"/>
              <a:t>finit</a:t>
            </a:r>
            <a:r>
              <a:rPr lang="en-US" sz="1600" dirty="0" smtClean="0"/>
              <a:t>, </a:t>
            </a:r>
            <a:r>
              <a:rPr lang="en-US" sz="1600" dirty="0" err="1" smtClean="0"/>
              <a:t>finissons</a:t>
            </a:r>
            <a:r>
              <a:rPr lang="en-US" sz="1600" dirty="0" smtClean="0"/>
              <a:t>, </a:t>
            </a:r>
            <a:r>
              <a:rPr lang="en-US" sz="1600" dirty="0" err="1" smtClean="0"/>
              <a:t>finissez</a:t>
            </a:r>
            <a:r>
              <a:rPr lang="en-US" sz="1600" dirty="0" smtClean="0"/>
              <a:t>, </a:t>
            </a:r>
            <a:r>
              <a:rPr lang="en-US" sz="1600" dirty="0" err="1" smtClean="0"/>
              <a:t>finissent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Choisis</a:t>
            </a:r>
            <a:r>
              <a:rPr lang="en-US" sz="1600" dirty="0" smtClean="0"/>
              <a:t>, </a:t>
            </a:r>
            <a:r>
              <a:rPr lang="en-US" sz="1600" dirty="0" err="1" smtClean="0"/>
              <a:t>choisis</a:t>
            </a:r>
            <a:r>
              <a:rPr lang="en-US" sz="1600" dirty="0" smtClean="0"/>
              <a:t>, </a:t>
            </a:r>
            <a:r>
              <a:rPr lang="en-US" sz="1600" dirty="0" err="1" smtClean="0"/>
              <a:t>choisit</a:t>
            </a:r>
            <a:r>
              <a:rPr lang="en-US" sz="1600" dirty="0" smtClean="0"/>
              <a:t>, </a:t>
            </a:r>
            <a:r>
              <a:rPr lang="en-US" sz="1600" dirty="0" err="1" smtClean="0"/>
              <a:t>choisissez</a:t>
            </a:r>
            <a:r>
              <a:rPr lang="en-US" sz="1600" dirty="0" smtClean="0"/>
              <a:t>, </a:t>
            </a:r>
            <a:r>
              <a:rPr lang="en-US" sz="1600" dirty="0" err="1" smtClean="0"/>
              <a:t>choisissons</a:t>
            </a:r>
            <a:r>
              <a:rPr lang="en-US" sz="1600" dirty="0" smtClean="0"/>
              <a:t>, </a:t>
            </a:r>
            <a:r>
              <a:rPr lang="en-US" sz="1600" dirty="0" err="1" smtClean="0"/>
              <a:t>choisissent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Vends, vends, vend, </a:t>
            </a:r>
            <a:r>
              <a:rPr lang="en-US" sz="1600" dirty="0" err="1" smtClean="0"/>
              <a:t>vendez</a:t>
            </a:r>
            <a:r>
              <a:rPr lang="en-US" sz="1600" dirty="0" smtClean="0"/>
              <a:t>, </a:t>
            </a:r>
            <a:r>
              <a:rPr lang="en-US" sz="1600" dirty="0" err="1" smtClean="0"/>
              <a:t>vendons</a:t>
            </a:r>
            <a:r>
              <a:rPr lang="en-US" sz="1600" dirty="0" smtClean="0"/>
              <a:t>, </a:t>
            </a:r>
            <a:r>
              <a:rPr lang="en-US" sz="1600" dirty="0" err="1" smtClean="0"/>
              <a:t>vendent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Perds</a:t>
            </a:r>
            <a:r>
              <a:rPr lang="en-US" sz="1600" dirty="0" smtClean="0"/>
              <a:t>, </a:t>
            </a:r>
            <a:r>
              <a:rPr lang="en-US" sz="1600" dirty="0" err="1" smtClean="0"/>
              <a:t>perds</a:t>
            </a:r>
            <a:r>
              <a:rPr lang="en-US" sz="1600" dirty="0" smtClean="0"/>
              <a:t>, </a:t>
            </a:r>
            <a:r>
              <a:rPr lang="en-US" sz="1600" dirty="0" err="1" smtClean="0"/>
              <a:t>perd</a:t>
            </a:r>
            <a:r>
              <a:rPr lang="en-US" sz="1600" dirty="0" smtClean="0"/>
              <a:t>, </a:t>
            </a:r>
            <a:r>
              <a:rPr lang="en-US" sz="1600" dirty="0" err="1" smtClean="0"/>
              <a:t>perdez</a:t>
            </a:r>
            <a:r>
              <a:rPr lang="en-US" sz="1600" dirty="0" smtClean="0"/>
              <a:t>, </a:t>
            </a:r>
            <a:r>
              <a:rPr lang="en-US" sz="1600" dirty="0" err="1" smtClean="0"/>
              <a:t>perdons</a:t>
            </a:r>
            <a:r>
              <a:rPr lang="en-US" sz="1600" dirty="0" smtClean="0"/>
              <a:t>, </a:t>
            </a:r>
            <a:r>
              <a:rPr lang="en-US" sz="1600" dirty="0" err="1" smtClean="0"/>
              <a:t>perdent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8627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past tens</a:t>
            </a:r>
            <a:r>
              <a:rPr lang="en-US">
                <a:solidFill>
                  <a:srgbClr val="FF3300"/>
                </a:solidFill>
              </a:rPr>
              <a:t>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 flipH="1" flipV="1">
            <a:off x="381000" y="6126163"/>
            <a:ext cx="76200" cy="12223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800"/>
          </a:p>
        </p:txBody>
      </p:sp>
      <p:pic>
        <p:nvPicPr>
          <p:cNvPr id="9220" name="Picture 4" descr="HAW238_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371600"/>
            <a:ext cx="5791200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4 minutes, write as many verbs ending with –ER as you can.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539528"/>
              </p:ext>
            </p:extLst>
          </p:nvPr>
        </p:nvGraphicFramePr>
        <p:xfrm>
          <a:off x="4343400" y="1600200"/>
          <a:ext cx="6189345" cy="3291840"/>
        </p:xfrm>
        <a:graphic>
          <a:graphicData uri="http://schemas.openxmlformats.org/drawingml/2006/table">
            <a:tbl>
              <a:tblPr firstRow="1" firstCol="1" bandRow="1" bandCol="1">
                <a:tableStyleId>{2D5ABB26-0587-4C30-8999-92F81FD0307C}</a:tableStyleId>
              </a:tblPr>
              <a:tblGrid>
                <a:gridCol w="6189345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</a:rPr>
                        <a:t>Ecouter</a:t>
                      </a:r>
                      <a:endParaRPr lang="en-US" sz="1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</a:rPr>
                        <a:t>Etudier</a:t>
                      </a:r>
                      <a:endParaRPr lang="en-US" sz="1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</a:rPr>
                        <a:t>Habiter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endParaRPr lang="en-US" sz="1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Jouer</a:t>
                      </a:r>
                      <a:endParaRPr lang="en-US" sz="18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</a:rPr>
                        <a:t>Montrer</a:t>
                      </a:r>
                      <a:endParaRPr lang="en-US" sz="1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</a:rPr>
                        <a:t>Regarder</a:t>
                      </a:r>
                      <a:endParaRPr lang="en-US" sz="1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</a:rPr>
                        <a:t>Rester</a:t>
                      </a:r>
                      <a:endParaRPr lang="en-US" sz="1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</a:rPr>
                        <a:t>Telephoner</a:t>
                      </a:r>
                      <a:endParaRPr lang="en-US" sz="1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</a:rPr>
                        <a:t>Travailler</a:t>
                      </a:r>
                      <a:endParaRPr lang="en-US" sz="1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</a:rPr>
                        <a:t>Trouver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endParaRPr lang="en-US" sz="1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</a:rPr>
                        <a:t>Bouger</a:t>
                      </a:r>
                      <a:endParaRPr lang="en-US" sz="1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</a:rPr>
                        <a:t>Utiliser</a:t>
                      </a:r>
                      <a:endParaRPr lang="en-US" sz="1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822304"/>
              </p:ext>
            </p:extLst>
          </p:nvPr>
        </p:nvGraphicFramePr>
        <p:xfrm>
          <a:off x="1066800" y="1828800"/>
          <a:ext cx="6189345" cy="2743200"/>
        </p:xfrm>
        <a:graphic>
          <a:graphicData uri="http://schemas.openxmlformats.org/drawingml/2006/table">
            <a:tbl>
              <a:tblPr firstRow="1" firstCol="1" bandRow="1" bandCol="1">
                <a:tableStyleId>{2D5ABB26-0587-4C30-8999-92F81FD0307C}</a:tableStyleId>
              </a:tblPr>
              <a:tblGrid>
                <a:gridCol w="6189345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Manger</a:t>
                      </a:r>
                      <a:endParaRPr lang="en-US" sz="1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Lancer </a:t>
                      </a:r>
                      <a:endParaRPr lang="en-US" sz="1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</a:rPr>
                        <a:t>Acheter</a:t>
                      </a:r>
                      <a:endParaRPr lang="en-US" sz="1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Aimer </a:t>
                      </a:r>
                      <a:endParaRPr lang="en-US" sz="1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Chanter</a:t>
                      </a:r>
                      <a:endParaRPr lang="en-US" sz="1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</a:rPr>
                        <a:t>Chercher</a:t>
                      </a:r>
                      <a:endParaRPr lang="en-US" sz="1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</a:rPr>
                        <a:t>Danser</a:t>
                      </a:r>
                      <a:endParaRPr lang="en-US" sz="1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Demander</a:t>
                      </a:r>
                      <a:endParaRPr lang="en-US" sz="1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Detester </a:t>
                      </a:r>
                      <a:endParaRPr lang="en-US" sz="1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Donner</a:t>
                      </a:r>
                      <a:endParaRPr lang="en-US" sz="18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316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sz="3200" b="1" u="sng"/>
              <a:t>Let’s focus on two different Past tenses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2667000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n-US" sz="2400" b="1" dirty="0"/>
              <a:t>Past tense 1, is called</a:t>
            </a:r>
            <a:r>
              <a:rPr lang="en-US" sz="2400" dirty="0"/>
              <a:t>: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2400" b="1" dirty="0">
                <a:solidFill>
                  <a:srgbClr val="FF3300"/>
                </a:solidFill>
              </a:rPr>
              <a:t>the PERFECT tense / Le Passé-</a:t>
            </a:r>
            <a:r>
              <a:rPr lang="en-US" sz="2400" b="1" dirty="0" err="1">
                <a:solidFill>
                  <a:srgbClr val="FF3300"/>
                </a:solidFill>
              </a:rPr>
              <a:t>composé</a:t>
            </a:r>
            <a:endParaRPr lang="en-US" sz="2400" b="1" dirty="0">
              <a:solidFill>
                <a:srgbClr val="FF3300"/>
              </a:solidFill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2400" dirty="0"/>
              <a:t>It is used to describe an action with a clear beginning and an end in the past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The Perfect / le passé-composé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dirty="0"/>
              <a:t>Is built in 2 parts: The </a:t>
            </a:r>
            <a:r>
              <a:rPr lang="en-US" dirty="0">
                <a:solidFill>
                  <a:srgbClr val="FF3300"/>
                </a:solidFill>
              </a:rPr>
              <a:t>Auxiliary </a:t>
            </a:r>
            <a:r>
              <a:rPr lang="en-US" dirty="0"/>
              <a:t>and the </a:t>
            </a:r>
            <a:r>
              <a:rPr lang="en-US" dirty="0">
                <a:solidFill>
                  <a:srgbClr val="FF3300"/>
                </a:solidFill>
              </a:rPr>
              <a:t>Past Participle</a:t>
            </a:r>
            <a:r>
              <a:rPr lang="en-US" dirty="0"/>
              <a:t> 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FF6600"/>
                </a:solidFill>
              </a:rPr>
              <a:t>The Auxiliary: </a:t>
            </a:r>
            <a:r>
              <a:rPr lang="en-US" b="1" dirty="0" err="1">
                <a:solidFill>
                  <a:srgbClr val="FF6600"/>
                </a:solidFill>
              </a:rPr>
              <a:t>avoir</a:t>
            </a:r>
            <a:r>
              <a:rPr lang="en-US" b="1" dirty="0">
                <a:solidFill>
                  <a:srgbClr val="FF6600"/>
                </a:solidFill>
              </a:rPr>
              <a:t> </a:t>
            </a:r>
            <a:r>
              <a:rPr lang="en-US" b="1" dirty="0" smtClean="0">
                <a:solidFill>
                  <a:srgbClr val="FF6600"/>
                </a:solidFill>
              </a:rPr>
              <a:t>present</a:t>
            </a:r>
            <a:endParaRPr lang="en-US" b="1" dirty="0">
              <a:solidFill>
                <a:srgbClr val="FF6600"/>
              </a:solidFill>
            </a:endParaRP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9966FF"/>
                </a:solidFill>
              </a:rPr>
              <a:t>The PP: -é/-</a:t>
            </a:r>
            <a:r>
              <a:rPr lang="en-US" b="1" dirty="0" err="1">
                <a:solidFill>
                  <a:srgbClr val="9966FF"/>
                </a:solidFill>
              </a:rPr>
              <a:t>i</a:t>
            </a:r>
            <a:r>
              <a:rPr lang="en-US" b="1" dirty="0">
                <a:solidFill>
                  <a:srgbClr val="9966FF"/>
                </a:solidFill>
              </a:rPr>
              <a:t>/-u ( + many irregular PPs)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3600" dirty="0" err="1"/>
              <a:t>e.g</a:t>
            </a:r>
            <a:r>
              <a:rPr lang="en-US" sz="3600" dirty="0"/>
              <a:t>: </a:t>
            </a:r>
            <a:r>
              <a:rPr lang="en-US" sz="3600" dirty="0" err="1"/>
              <a:t>Tu</a:t>
            </a:r>
            <a:r>
              <a:rPr lang="en-US" sz="3600" dirty="0"/>
              <a:t> </a:t>
            </a:r>
            <a:r>
              <a:rPr lang="en-US" sz="3600" dirty="0">
                <a:solidFill>
                  <a:srgbClr val="FF6600"/>
                </a:solidFill>
              </a:rPr>
              <a:t>as</a:t>
            </a:r>
            <a:r>
              <a:rPr lang="en-US" sz="3600" dirty="0"/>
              <a:t> </a:t>
            </a:r>
            <a:r>
              <a:rPr lang="en-US" sz="3600" dirty="0" err="1">
                <a:solidFill>
                  <a:srgbClr val="9966FF"/>
                </a:solidFill>
              </a:rPr>
              <a:t>mangé</a:t>
            </a:r>
            <a:r>
              <a:rPr lang="en-US" sz="3600" dirty="0"/>
              <a:t> // </a:t>
            </a:r>
            <a:endParaRPr lang="en-US" sz="3600" dirty="0">
              <a:solidFill>
                <a:srgbClr val="9966FF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800">
                <a:solidFill>
                  <a:srgbClr val="FF3300"/>
                </a:solidFill>
              </a:rPr>
              <a:t>When to use avoir or être as an </a:t>
            </a:r>
            <a:br>
              <a:rPr lang="en-US" sz="2800">
                <a:solidFill>
                  <a:srgbClr val="FF3300"/>
                </a:solidFill>
              </a:rPr>
            </a:br>
            <a:r>
              <a:rPr lang="en-US" sz="2800">
                <a:solidFill>
                  <a:srgbClr val="FF3300"/>
                </a:solidFill>
              </a:rPr>
              <a:t>auxiliary (first part)?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 flipH="1" flipV="1">
            <a:off x="8686800" y="6126163"/>
            <a:ext cx="152400" cy="8096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800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85800" y="1981200"/>
            <a:ext cx="4876800" cy="368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3600" b="1"/>
              <a:t>Reflexive verbs take être as well as DR.Mrs.vandertramp</a:t>
            </a:r>
          </a:p>
          <a:p>
            <a:pPr>
              <a:spcBef>
                <a:spcPct val="20000"/>
              </a:spcBef>
            </a:pPr>
            <a:endParaRPr lang="en-US" sz="3600" b="1"/>
          </a:p>
          <a:p>
            <a:pPr>
              <a:spcBef>
                <a:spcPct val="20000"/>
              </a:spcBef>
            </a:pPr>
            <a:endParaRPr lang="en-US" sz="2400" b="1"/>
          </a:p>
          <a:p>
            <a:pPr>
              <a:spcBef>
                <a:spcPct val="20000"/>
              </a:spcBef>
            </a:pPr>
            <a:endParaRPr lang="en-US" sz="2400" b="1"/>
          </a:p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2298" name="Picture 10" descr="0060-0503-2917-29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962400"/>
            <a:ext cx="1828800" cy="1700213"/>
          </a:xfrm>
          <a:prstGeom prst="rect">
            <a:avLst/>
          </a:prstGeom>
          <a:noFill/>
        </p:spPr>
      </p:pic>
      <p:pic>
        <p:nvPicPr>
          <p:cNvPr id="12300" name="Picture 12" descr="DR_MRS_F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04800"/>
            <a:ext cx="3041650" cy="632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2" name="Picture 4" descr="2339993487_bab162552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89154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Another </a:t>
            </a:r>
            <a:r>
              <a:rPr lang="en-US" sz="4000">
                <a:solidFill>
                  <a:srgbClr val="00CC00"/>
                </a:solidFill>
              </a:rPr>
              <a:t>fun</a:t>
            </a:r>
            <a:r>
              <a:rPr lang="en-US" sz="4000"/>
              <a:t> thing about être verbs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 PP (second part) agrees with the subject</a:t>
            </a:r>
          </a:p>
          <a:p>
            <a:pPr>
              <a:lnSpc>
                <a:spcPct val="90000"/>
              </a:lnSpc>
            </a:pPr>
            <a:r>
              <a:rPr lang="en-US"/>
              <a:t>Add an          when the subject is feminine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Add an           when the subject is plural</a:t>
            </a:r>
          </a:p>
          <a:p>
            <a:pPr>
              <a:lnSpc>
                <a:spcPct val="90000"/>
              </a:lnSpc>
            </a:pPr>
            <a:r>
              <a:rPr lang="en-US"/>
              <a:t>Add an        &amp; an           when the subject is feminine plural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e.g; Elle est allé</a:t>
            </a:r>
            <a:r>
              <a:rPr lang="en-US">
                <a:solidFill>
                  <a:srgbClr val="FF00FF"/>
                </a:solidFill>
              </a:rPr>
              <a:t>e</a:t>
            </a:r>
            <a:r>
              <a:rPr lang="en-US"/>
              <a:t> au cinéma /elles sont allé</a:t>
            </a:r>
            <a:r>
              <a:rPr lang="en-US">
                <a:solidFill>
                  <a:srgbClr val="FF00FF"/>
                </a:solidFill>
              </a:rPr>
              <a:t>e</a:t>
            </a:r>
            <a:r>
              <a:rPr lang="en-US">
                <a:solidFill>
                  <a:srgbClr val="008000"/>
                </a:solidFill>
              </a:rPr>
              <a:t>s</a:t>
            </a:r>
            <a:r>
              <a:rPr lang="en-US"/>
              <a:t> au cinéma</a:t>
            </a:r>
          </a:p>
        </p:txBody>
      </p:sp>
      <p:pic>
        <p:nvPicPr>
          <p:cNvPr id="13316" name="Picture 4" descr="OLUA6CAOSWZW4CAQMJEEUCALBUIC7CA27TGJ7CAN9OXLRCAKZ6T9KCABDJHA6CA27FKLGCAN75NNYCAFSXYDFCAAILQ2CCAUQ3ER4CAOFSRESCAPWYR89CAYXS4UNCAXMVXSQCAT43X76CAX2TMCGCAMJ70F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133600"/>
            <a:ext cx="609600" cy="609600"/>
          </a:xfrm>
          <a:prstGeom prst="rect">
            <a:avLst/>
          </a:prstGeom>
          <a:noFill/>
        </p:spPr>
      </p:pic>
      <p:pic>
        <p:nvPicPr>
          <p:cNvPr id="13317" name="Picture 5" descr="untitl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3276600"/>
            <a:ext cx="838200" cy="685800"/>
          </a:xfrm>
          <a:prstGeom prst="rect">
            <a:avLst/>
          </a:prstGeom>
          <a:noFill/>
        </p:spPr>
      </p:pic>
      <p:pic>
        <p:nvPicPr>
          <p:cNvPr id="13318" name="Picture 6" descr="OLUA6CAOSWZW4CAQMJEEUCALBUIC7CA27TGJ7CAN9OXLRCAKZ6T9KCABDJHA6CA27FKLGCAN75NNYCAFSXYDFCAAILQ2CCAUQ3ER4CAOFSRESCAPWYR89CAYXS4UNCAXMVXSQCAT43X76CAX2TMCGCAMJ70F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4038600"/>
            <a:ext cx="609600" cy="609600"/>
          </a:xfrm>
          <a:prstGeom prst="rect">
            <a:avLst/>
          </a:prstGeom>
          <a:noFill/>
        </p:spPr>
      </p:pic>
      <p:pic>
        <p:nvPicPr>
          <p:cNvPr id="13319" name="Picture 7" descr="untitl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3962400"/>
            <a:ext cx="838200" cy="68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u="sng"/>
              <a:t>The Near future / le future proche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/>
              <a:t>Use the present tense of the verb to go . Aller and add your infinitive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rgbClr val="008000"/>
                </a:solidFill>
              </a:rPr>
              <a:t>Je vais </a:t>
            </a:r>
            <a:r>
              <a:rPr lang="en-US">
                <a:solidFill>
                  <a:schemeClr val="folHlink"/>
                </a:solidFill>
              </a:rPr>
              <a:t>parler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rgbClr val="008000"/>
                </a:solidFill>
              </a:rPr>
              <a:t>Tu vas </a:t>
            </a:r>
            <a:r>
              <a:rPr lang="en-US">
                <a:solidFill>
                  <a:schemeClr val="folHlink"/>
                </a:solidFill>
              </a:rPr>
              <a:t>finir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rgbClr val="008000"/>
                </a:solidFill>
              </a:rPr>
              <a:t>Elle,il,on va </a:t>
            </a:r>
            <a:r>
              <a:rPr lang="en-US">
                <a:solidFill>
                  <a:schemeClr val="folHlink"/>
                </a:solidFill>
              </a:rPr>
              <a:t>apprendre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rgbClr val="008000"/>
                </a:solidFill>
              </a:rPr>
              <a:t>Nous allons </a:t>
            </a:r>
            <a:r>
              <a:rPr lang="en-US">
                <a:solidFill>
                  <a:schemeClr val="folHlink"/>
                </a:solidFill>
              </a:rPr>
              <a:t>chanter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rgbClr val="008000"/>
                </a:solidFill>
              </a:rPr>
              <a:t>Vous allez </a:t>
            </a:r>
            <a:r>
              <a:rPr lang="en-US">
                <a:solidFill>
                  <a:schemeClr val="folHlink"/>
                </a:solidFill>
              </a:rPr>
              <a:t>partir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rgbClr val="008000"/>
                </a:solidFill>
              </a:rPr>
              <a:t>Elles,ils vont </a:t>
            </a:r>
            <a:r>
              <a:rPr lang="en-US">
                <a:solidFill>
                  <a:schemeClr val="folHlink"/>
                </a:solidFill>
              </a:rPr>
              <a:t>attendre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Good luck with your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 flipH="1" flipV="1">
            <a:off x="4419600" y="3657600"/>
            <a:ext cx="76200" cy="762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800"/>
          </a:p>
        </p:txBody>
      </p:sp>
      <p:pic>
        <p:nvPicPr>
          <p:cNvPr id="18436" name="Picture 4" descr="verbs1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0388" y="1524000"/>
            <a:ext cx="2943225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 temps - Tenses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800600"/>
            <a:ext cx="8229600" cy="13255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b="1"/>
              <a:t>Tenses are what tells you when something happens </a:t>
            </a:r>
          </a:p>
        </p:txBody>
      </p:sp>
      <p:pic>
        <p:nvPicPr>
          <p:cNvPr id="3076" name="Picture 4" descr="549px-EGG_Present_simple_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52600"/>
            <a:ext cx="7696200" cy="2481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The Imperfect/l’imparfait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2971800" cy="4525963"/>
          </a:xfrm>
        </p:spPr>
        <p:txBody>
          <a:bodyPr/>
          <a:lstStyle/>
          <a:p>
            <a:r>
              <a:rPr lang="en-US" sz="2800"/>
              <a:t>To build it you need to take the stem of Present tense verb in the NOUS form</a:t>
            </a:r>
          </a:p>
          <a:p>
            <a:r>
              <a:rPr lang="en-US" sz="2800"/>
              <a:t>E.g: Nous </a:t>
            </a:r>
            <a:r>
              <a:rPr lang="en-US" sz="2800" u="sng">
                <a:solidFill>
                  <a:srgbClr val="FF6600"/>
                </a:solidFill>
              </a:rPr>
              <a:t>mange</a:t>
            </a:r>
            <a:r>
              <a:rPr lang="en-US" sz="2800">
                <a:solidFill>
                  <a:srgbClr val="00CC00"/>
                </a:solidFill>
              </a:rPr>
              <a:t>ons </a:t>
            </a:r>
            <a:r>
              <a:rPr lang="en-US" sz="2800"/>
              <a:t>take off the ONS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5181600" y="1503363"/>
            <a:ext cx="2832100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3200"/>
              <a:t>and add: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3200"/>
              <a:t>Je  </a:t>
            </a:r>
            <a:r>
              <a:rPr lang="en-US" sz="3200">
                <a:solidFill>
                  <a:srgbClr val="FF6600"/>
                </a:solidFill>
              </a:rPr>
              <a:t>mange</a:t>
            </a:r>
            <a:r>
              <a:rPr lang="en-US" sz="3200"/>
              <a:t>ais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3200"/>
              <a:t>Tu –ais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3200"/>
              <a:t>Elle,il,on –ait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3200"/>
              <a:t>Nous -ions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3200"/>
              <a:t>Vous –iez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3200"/>
              <a:t>Elles,ils -aient</a:t>
            </a:r>
          </a:p>
          <a:p>
            <a:pPr>
              <a:spcBef>
                <a:spcPct val="20000"/>
              </a:spcBef>
              <a:buFontTx/>
              <a:buChar char="•"/>
            </a:pPr>
            <a:endParaRPr lang="en-US">
              <a:solidFill>
                <a:srgbClr val="00CC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The simple future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8100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In English: I </a:t>
            </a:r>
            <a:r>
              <a:rPr lang="en-US" sz="2800">
                <a:solidFill>
                  <a:srgbClr val="008000"/>
                </a:solidFill>
              </a:rPr>
              <a:t>WILL run</a:t>
            </a:r>
            <a:r>
              <a:rPr lang="en-US" sz="2800"/>
              <a:t> 10 miles</a:t>
            </a:r>
          </a:p>
          <a:p>
            <a:pPr>
              <a:lnSpc>
                <a:spcPct val="90000"/>
              </a:lnSpc>
            </a:pPr>
            <a:r>
              <a:rPr lang="en-US" sz="2800"/>
              <a:t>In French keep the whole infinitive for ER and IR verbs (For RE verbs just take off the E) There Must always be an R!!!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and add: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4648200" y="1676400"/>
            <a:ext cx="3733800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</a:t>
            </a:r>
            <a:r>
              <a:rPr lang="en-US" sz="3600"/>
              <a:t>Je manger</a:t>
            </a:r>
            <a:r>
              <a:rPr lang="en-US" sz="3600">
                <a:solidFill>
                  <a:srgbClr val="008000"/>
                </a:solidFill>
              </a:rPr>
              <a:t>ai</a:t>
            </a:r>
          </a:p>
          <a:p>
            <a:pPr>
              <a:spcBef>
                <a:spcPct val="50000"/>
              </a:spcBef>
            </a:pPr>
            <a:r>
              <a:rPr lang="en-US" sz="3600"/>
              <a:t>Tu finir</a:t>
            </a:r>
            <a:r>
              <a:rPr lang="en-US" sz="3600">
                <a:solidFill>
                  <a:srgbClr val="008000"/>
                </a:solidFill>
              </a:rPr>
              <a:t>as</a:t>
            </a:r>
          </a:p>
          <a:p>
            <a:pPr>
              <a:spcBef>
                <a:spcPct val="50000"/>
              </a:spcBef>
            </a:pPr>
            <a:r>
              <a:rPr lang="en-US" sz="3600"/>
              <a:t>Elle,il,on vendr</a:t>
            </a:r>
            <a:r>
              <a:rPr lang="en-US" sz="3600">
                <a:solidFill>
                  <a:srgbClr val="008000"/>
                </a:solidFill>
              </a:rPr>
              <a:t>a</a:t>
            </a:r>
          </a:p>
          <a:p>
            <a:pPr>
              <a:spcBef>
                <a:spcPct val="50000"/>
              </a:spcBef>
            </a:pPr>
            <a:r>
              <a:rPr lang="en-US" sz="3600"/>
              <a:t>Nous – </a:t>
            </a:r>
            <a:r>
              <a:rPr lang="en-US" sz="3600">
                <a:solidFill>
                  <a:srgbClr val="008000"/>
                </a:solidFill>
              </a:rPr>
              <a:t>ons</a:t>
            </a:r>
          </a:p>
          <a:p>
            <a:pPr>
              <a:spcBef>
                <a:spcPct val="50000"/>
              </a:spcBef>
            </a:pPr>
            <a:r>
              <a:rPr lang="en-US" sz="3600"/>
              <a:t>Vous –</a:t>
            </a:r>
            <a:r>
              <a:rPr lang="en-US" sz="3600">
                <a:solidFill>
                  <a:srgbClr val="008000"/>
                </a:solidFill>
              </a:rPr>
              <a:t>ez</a:t>
            </a:r>
          </a:p>
          <a:p>
            <a:pPr>
              <a:spcBef>
                <a:spcPct val="50000"/>
              </a:spcBef>
            </a:pPr>
            <a:r>
              <a:rPr lang="en-US" sz="3600"/>
              <a:t>Elles,ils -</a:t>
            </a:r>
            <a:r>
              <a:rPr lang="en-US" sz="3600">
                <a:solidFill>
                  <a:srgbClr val="008000"/>
                </a:solidFill>
              </a:rPr>
              <a:t>ont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Fun: a conjugating dog</a:t>
            </a:r>
          </a:p>
        </p:txBody>
      </p:sp>
      <p:pic>
        <p:nvPicPr>
          <p:cNvPr id="7172" name="Picture 4" descr="shr0411l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90800" y="1828800"/>
            <a:ext cx="3997325" cy="43957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/>
            </a:r>
            <a:br>
              <a:rPr lang="en-US" sz="4000" b="1" dirty="0"/>
            </a:br>
            <a:endParaRPr lang="en-US" sz="4000" b="1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 b="1" dirty="0"/>
              <a:t>For example:</a:t>
            </a:r>
            <a:br>
              <a:rPr lang="en-US" sz="2400" b="1" dirty="0"/>
            </a:br>
            <a:endParaRPr lang="en-US" sz="2400" b="1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>
                <a:solidFill>
                  <a:srgbClr val="FF3300"/>
                </a:solidFill>
              </a:rPr>
              <a:t>Past</a:t>
            </a:r>
            <a:r>
              <a:rPr lang="en-US" sz="2400" b="1" dirty="0"/>
              <a:t>: I </a:t>
            </a:r>
            <a:r>
              <a:rPr lang="en-US" sz="2400" b="1" dirty="0">
                <a:solidFill>
                  <a:srgbClr val="FF3300"/>
                </a:solidFill>
              </a:rPr>
              <a:t>was</a:t>
            </a:r>
            <a:r>
              <a:rPr lang="en-US" sz="2400" b="1" dirty="0"/>
              <a:t> at the store. Sometimes the verb "to have" is used to convey the past tense: I </a:t>
            </a:r>
            <a:r>
              <a:rPr lang="en-US" sz="2400" b="1" dirty="0">
                <a:solidFill>
                  <a:srgbClr val="FF3300"/>
                </a:solidFill>
              </a:rPr>
              <a:t>have been</a:t>
            </a:r>
            <a:r>
              <a:rPr lang="en-US" sz="2400" b="1" dirty="0"/>
              <a:t> there before. </a:t>
            </a:r>
            <a:r>
              <a:rPr lang="en-US" sz="2400" b="1" dirty="0" smtClean="0"/>
              <a:t>(Ex. </a:t>
            </a:r>
            <a:r>
              <a:rPr lang="en-US" sz="2400" b="1" dirty="0" err="1" smtClean="0"/>
              <a:t>Tu</a:t>
            </a:r>
            <a:r>
              <a:rPr lang="en-US" sz="2400" b="1" dirty="0" smtClean="0"/>
              <a:t> as </a:t>
            </a:r>
            <a:r>
              <a:rPr lang="en-US" sz="2400" b="1" dirty="0" err="1" smtClean="0"/>
              <a:t>chanté</a:t>
            </a:r>
            <a:r>
              <a:rPr lang="en-US" sz="2400" b="1" dirty="0" smtClean="0"/>
              <a:t>)</a:t>
            </a:r>
            <a:endParaRPr lang="en-US" sz="2400" b="1" dirty="0"/>
          </a:p>
          <a:p>
            <a:pPr>
              <a:lnSpc>
                <a:spcPct val="80000"/>
              </a:lnSpc>
              <a:buFontTx/>
              <a:buNone/>
            </a:pPr>
            <a:endParaRPr lang="en-US" sz="2400" b="1" dirty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>
                <a:solidFill>
                  <a:srgbClr val="0000FF"/>
                </a:solidFill>
              </a:rPr>
              <a:t>Present</a:t>
            </a:r>
            <a:r>
              <a:rPr lang="en-US" sz="2400" b="1" dirty="0"/>
              <a:t>: I </a:t>
            </a:r>
            <a:r>
              <a:rPr lang="en-US" sz="2400" b="1" dirty="0">
                <a:solidFill>
                  <a:srgbClr val="0000FF"/>
                </a:solidFill>
              </a:rPr>
              <a:t>am</a:t>
            </a:r>
            <a:r>
              <a:rPr lang="en-US" sz="2400" b="1" dirty="0"/>
              <a:t> at the store. In English you can also have a tense called the continuous present: Now, I </a:t>
            </a:r>
            <a:r>
              <a:rPr lang="en-US" sz="2400" b="1" dirty="0">
                <a:solidFill>
                  <a:srgbClr val="0000FF"/>
                </a:solidFill>
              </a:rPr>
              <a:t>am going</a:t>
            </a:r>
            <a:r>
              <a:rPr lang="en-US" sz="2400" b="1" dirty="0"/>
              <a:t> to the </a:t>
            </a:r>
            <a:r>
              <a:rPr lang="en-US" sz="2400" b="1" dirty="0" smtClean="0"/>
              <a:t>store (</a:t>
            </a:r>
            <a:r>
              <a:rPr lang="en-US" sz="2400" b="1" dirty="0" err="1" smtClean="0"/>
              <a:t>Tu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chantes</a:t>
            </a:r>
            <a:r>
              <a:rPr lang="en-US" sz="2400" b="1" dirty="0" smtClean="0"/>
              <a:t>)</a:t>
            </a:r>
            <a:endParaRPr lang="en-US" sz="2400" b="1" dirty="0"/>
          </a:p>
          <a:p>
            <a:pPr>
              <a:lnSpc>
                <a:spcPct val="80000"/>
              </a:lnSpc>
              <a:buFontTx/>
              <a:buNone/>
            </a:pPr>
            <a:endParaRPr lang="en-US" sz="2400" b="1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>
                <a:solidFill>
                  <a:srgbClr val="00CC00"/>
                </a:solidFill>
              </a:rPr>
              <a:t>Future</a:t>
            </a:r>
            <a:r>
              <a:rPr lang="en-US" sz="2400" b="1" dirty="0"/>
              <a:t>: I </a:t>
            </a:r>
            <a:r>
              <a:rPr lang="en-US" sz="2400" b="1" dirty="0">
                <a:solidFill>
                  <a:srgbClr val="00CC00"/>
                </a:solidFill>
              </a:rPr>
              <a:t>will go</a:t>
            </a:r>
            <a:r>
              <a:rPr lang="en-US" sz="2400" b="1" dirty="0"/>
              <a:t> to the store. In English, sometimes the verb "to go" is used to convey the future tense:</a:t>
            </a:r>
            <a:br>
              <a:rPr lang="en-US" sz="2400" b="1" dirty="0"/>
            </a:br>
            <a:r>
              <a:rPr lang="en-US" sz="2400" b="1" dirty="0"/>
              <a:t>I</a:t>
            </a:r>
            <a:r>
              <a:rPr lang="en-US" sz="2400" b="1" dirty="0">
                <a:solidFill>
                  <a:srgbClr val="00CC00"/>
                </a:solidFill>
              </a:rPr>
              <a:t>'m going to go</a:t>
            </a:r>
            <a:r>
              <a:rPr lang="en-US" sz="2400" b="1" dirty="0"/>
              <a:t> to the store. </a:t>
            </a:r>
            <a:r>
              <a:rPr lang="en-US" sz="2400" b="1" dirty="0" smtClean="0"/>
              <a:t>(Ex. </a:t>
            </a:r>
            <a:r>
              <a:rPr lang="en-US" sz="2400" b="1" dirty="0" err="1" smtClean="0"/>
              <a:t>Tu</a:t>
            </a:r>
            <a:r>
              <a:rPr lang="en-US" sz="2400" b="1" dirty="0" smtClean="0"/>
              <a:t> vas chanter)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/>
              <a:t/>
            </a:r>
            <a:br>
              <a:rPr lang="en-US" sz="2400" b="1" dirty="0"/>
            </a:b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Infinitives ( full forms of verbs)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English infinitives start with TO – to walk – to be – to have</a:t>
            </a:r>
          </a:p>
          <a:p>
            <a:r>
              <a:rPr lang="en-US"/>
              <a:t>In French the endings tell you if the verb is in its infinitive form: </a:t>
            </a:r>
          </a:p>
          <a:p>
            <a:r>
              <a:rPr lang="en-US"/>
              <a:t>Stem+</a:t>
            </a:r>
            <a:r>
              <a:rPr lang="en-US">
                <a:solidFill>
                  <a:srgbClr val="FF3300"/>
                </a:solidFill>
              </a:rPr>
              <a:t>ER</a:t>
            </a:r>
            <a:r>
              <a:rPr lang="en-US"/>
              <a:t> / Stem+</a:t>
            </a:r>
            <a:r>
              <a:rPr lang="en-US">
                <a:solidFill>
                  <a:srgbClr val="FF3300"/>
                </a:solidFill>
              </a:rPr>
              <a:t>IR</a:t>
            </a:r>
            <a:r>
              <a:rPr lang="en-US"/>
              <a:t> / Stem+</a:t>
            </a:r>
            <a:r>
              <a:rPr lang="en-US">
                <a:solidFill>
                  <a:srgbClr val="FF3300"/>
                </a:solidFill>
              </a:rPr>
              <a:t>RE</a:t>
            </a:r>
          </a:p>
          <a:p>
            <a:pPr>
              <a:buFontTx/>
              <a:buNone/>
            </a:pPr>
            <a:r>
              <a:rPr lang="en-US"/>
              <a:t>    Jou</a:t>
            </a:r>
            <a:r>
              <a:rPr lang="en-US">
                <a:solidFill>
                  <a:srgbClr val="FF3300"/>
                </a:solidFill>
              </a:rPr>
              <a:t>er</a:t>
            </a:r>
            <a:r>
              <a:rPr lang="en-US"/>
              <a:t>       / fin</a:t>
            </a:r>
            <a:r>
              <a:rPr lang="en-US">
                <a:solidFill>
                  <a:srgbClr val="FF3300"/>
                </a:solidFill>
              </a:rPr>
              <a:t>ir </a:t>
            </a:r>
            <a:r>
              <a:rPr lang="en-US"/>
              <a:t>         / vend</a:t>
            </a:r>
            <a:r>
              <a:rPr lang="en-US">
                <a:solidFill>
                  <a:srgbClr val="FF3300"/>
                </a:solidFill>
              </a:rPr>
              <a:t>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14600"/>
            <a:ext cx="8229600" cy="1143000"/>
          </a:xfrm>
        </p:spPr>
        <p:txBody>
          <a:bodyPr/>
          <a:lstStyle/>
          <a:p>
            <a:r>
              <a:rPr lang="en-US" dirty="0" smtClean="0"/>
              <a:t>In French, pronouns and verbs are like two peas in a pod…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27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most commonly used pronouns?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Je</a:t>
            </a:r>
          </a:p>
          <a:p>
            <a:r>
              <a:rPr lang="en-US" dirty="0" err="1" smtClean="0"/>
              <a:t>Tu</a:t>
            </a:r>
            <a:endParaRPr lang="en-US" dirty="0" smtClean="0"/>
          </a:p>
          <a:p>
            <a:r>
              <a:rPr lang="en-US" dirty="0" smtClean="0"/>
              <a:t>Il</a:t>
            </a:r>
          </a:p>
          <a:p>
            <a:r>
              <a:rPr lang="en-US" dirty="0" smtClean="0"/>
              <a:t>Elle</a:t>
            </a:r>
          </a:p>
          <a:p>
            <a:r>
              <a:rPr lang="en-US" dirty="0" smtClean="0"/>
              <a:t>On</a:t>
            </a:r>
          </a:p>
          <a:p>
            <a:r>
              <a:rPr lang="en-US" dirty="0" smtClean="0"/>
              <a:t>Qui</a:t>
            </a:r>
          </a:p>
          <a:p>
            <a:r>
              <a:rPr lang="en-US" dirty="0" smtClean="0"/>
              <a:t>Tout le monde</a:t>
            </a:r>
          </a:p>
          <a:p>
            <a:r>
              <a:rPr lang="en-US" dirty="0" err="1" smtClean="0"/>
              <a:t>Vous</a:t>
            </a:r>
            <a:endParaRPr lang="en-US" dirty="0" smtClean="0"/>
          </a:p>
          <a:p>
            <a:r>
              <a:rPr lang="en-US" dirty="0" smtClean="0"/>
              <a:t>Nous</a:t>
            </a:r>
          </a:p>
          <a:p>
            <a:r>
              <a:rPr lang="en-US" dirty="0" err="1" smtClean="0"/>
              <a:t>Ils</a:t>
            </a:r>
            <a:endParaRPr lang="en-US" dirty="0" smtClean="0"/>
          </a:p>
          <a:p>
            <a:r>
              <a:rPr lang="en-US" dirty="0" err="1" smtClean="0"/>
              <a:t>Elles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878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Personal pronouns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	je –I /tu- you singular /elle,il,on - she,he, one /nous-we /vous-you plural /elles,ils-they fem,masc)</a:t>
            </a:r>
          </a:p>
        </p:txBody>
      </p:sp>
      <p:graphicFrame>
        <p:nvGraphicFramePr>
          <p:cNvPr id="8203" name="Group 11"/>
          <p:cNvGraphicFramePr>
            <a:graphicFrameLocks noGrp="1"/>
          </p:cNvGraphicFramePr>
          <p:nvPr/>
        </p:nvGraphicFramePr>
        <p:xfrm>
          <a:off x="762000" y="1524000"/>
          <a:ext cx="7315200" cy="1676400"/>
        </p:xfrm>
        <a:graphic>
          <a:graphicData uri="http://schemas.openxmlformats.org/drawingml/2006/table">
            <a:tbl>
              <a:tblPr/>
              <a:tblGrid>
                <a:gridCol w="7315200"/>
              </a:tblGrid>
              <a:tr h="167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2514600" y="3416300"/>
            <a:ext cx="57150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008000"/>
                </a:solidFill>
              </a:rPr>
              <a:t>In French verb endings change to agree with the subject (here the personal pronoun)</a:t>
            </a:r>
          </a:p>
        </p:txBody>
      </p:sp>
      <p:pic>
        <p:nvPicPr>
          <p:cNvPr id="8205" name="Picture 13" descr="MCj0098035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038600"/>
            <a:ext cx="1714500" cy="198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u="sng">
                <a:solidFill>
                  <a:srgbClr val="0000FF"/>
                </a:solidFill>
              </a:rPr>
              <a:t>Le présent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2192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>
                <a:solidFill>
                  <a:srgbClr val="FF3300"/>
                </a:solidFill>
              </a:rPr>
              <a:t>There is only one present in French </a:t>
            </a:r>
          </a:p>
          <a:p>
            <a:pPr algn="ctr">
              <a:buFontTx/>
              <a:buNone/>
            </a:pPr>
            <a:r>
              <a:rPr lang="en-US">
                <a:solidFill>
                  <a:srgbClr val="FF3300"/>
                </a:solidFill>
              </a:rPr>
              <a:t>( No continuous presents!)</a:t>
            </a:r>
          </a:p>
          <a:p>
            <a:pPr>
              <a:buFontTx/>
              <a:buNone/>
            </a:pPr>
            <a:endParaRPr lang="en-US">
              <a:solidFill>
                <a:srgbClr val="FF3300"/>
              </a:solidFill>
            </a:endParaRP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57200" y="3810000"/>
            <a:ext cx="1905000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>
                <a:solidFill>
                  <a:srgbClr val="0000FF"/>
                </a:solidFill>
              </a:rPr>
              <a:t>ER verbs</a:t>
            </a:r>
          </a:p>
          <a:p>
            <a:r>
              <a:rPr lang="en-US" b="1">
                <a:solidFill>
                  <a:srgbClr val="0000FF"/>
                </a:solidFill>
              </a:rPr>
              <a:t>Je</a:t>
            </a:r>
            <a:r>
              <a:rPr lang="en-US" b="1">
                <a:solidFill>
                  <a:srgbClr val="FF00FF"/>
                </a:solidFill>
              </a:rPr>
              <a:t> – e</a:t>
            </a:r>
          </a:p>
          <a:p>
            <a:r>
              <a:rPr lang="en-US" b="1">
                <a:solidFill>
                  <a:srgbClr val="0000FF"/>
                </a:solidFill>
              </a:rPr>
              <a:t>Tu</a:t>
            </a:r>
            <a:r>
              <a:rPr lang="en-US" b="1">
                <a:solidFill>
                  <a:srgbClr val="FF00FF"/>
                </a:solidFill>
              </a:rPr>
              <a:t> –es</a:t>
            </a:r>
          </a:p>
          <a:p>
            <a:r>
              <a:rPr lang="en-US" b="1">
                <a:solidFill>
                  <a:srgbClr val="0000FF"/>
                </a:solidFill>
              </a:rPr>
              <a:t>Elle,il,on </a:t>
            </a:r>
            <a:r>
              <a:rPr lang="en-US" b="1">
                <a:solidFill>
                  <a:srgbClr val="FF00FF"/>
                </a:solidFill>
              </a:rPr>
              <a:t>–e</a:t>
            </a:r>
          </a:p>
          <a:p>
            <a:r>
              <a:rPr lang="en-US" b="1">
                <a:solidFill>
                  <a:srgbClr val="0000FF"/>
                </a:solidFill>
              </a:rPr>
              <a:t>Nous</a:t>
            </a:r>
            <a:r>
              <a:rPr lang="en-US" b="1">
                <a:solidFill>
                  <a:srgbClr val="FF00FF"/>
                </a:solidFill>
              </a:rPr>
              <a:t> –ons</a:t>
            </a:r>
          </a:p>
          <a:p>
            <a:r>
              <a:rPr lang="en-US" b="1">
                <a:solidFill>
                  <a:srgbClr val="0000FF"/>
                </a:solidFill>
              </a:rPr>
              <a:t>Vous</a:t>
            </a:r>
            <a:r>
              <a:rPr lang="en-US" b="1">
                <a:solidFill>
                  <a:srgbClr val="FF00FF"/>
                </a:solidFill>
              </a:rPr>
              <a:t> –ez</a:t>
            </a:r>
          </a:p>
          <a:p>
            <a:r>
              <a:rPr lang="en-US" b="1">
                <a:solidFill>
                  <a:srgbClr val="0000FF"/>
                </a:solidFill>
              </a:rPr>
              <a:t>Elles,ils</a:t>
            </a:r>
            <a:r>
              <a:rPr lang="en-US" b="1">
                <a:solidFill>
                  <a:srgbClr val="FF00FF"/>
                </a:solidFill>
              </a:rPr>
              <a:t> -ent</a:t>
            </a:r>
          </a:p>
          <a:p>
            <a:pPr>
              <a:spcBef>
                <a:spcPct val="50000"/>
              </a:spcBef>
            </a:pPr>
            <a:endParaRPr lang="en-US" b="1" u="sng">
              <a:solidFill>
                <a:srgbClr val="0000FF"/>
              </a:solidFill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590800" y="3810000"/>
            <a:ext cx="19812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>
                <a:solidFill>
                  <a:srgbClr val="0000FF"/>
                </a:solidFill>
              </a:rPr>
              <a:t>IR verbs</a:t>
            </a:r>
          </a:p>
          <a:p>
            <a:r>
              <a:rPr lang="en-US" b="1">
                <a:solidFill>
                  <a:srgbClr val="0000FF"/>
                </a:solidFill>
              </a:rPr>
              <a:t>Je</a:t>
            </a:r>
            <a:r>
              <a:rPr lang="en-US" b="1">
                <a:solidFill>
                  <a:srgbClr val="FF00FF"/>
                </a:solidFill>
              </a:rPr>
              <a:t> – is</a:t>
            </a:r>
          </a:p>
          <a:p>
            <a:r>
              <a:rPr lang="en-US" b="1">
                <a:solidFill>
                  <a:srgbClr val="0000FF"/>
                </a:solidFill>
              </a:rPr>
              <a:t>Tu</a:t>
            </a:r>
            <a:r>
              <a:rPr lang="en-US" b="1">
                <a:solidFill>
                  <a:srgbClr val="FF00FF"/>
                </a:solidFill>
              </a:rPr>
              <a:t> –is</a:t>
            </a:r>
          </a:p>
          <a:p>
            <a:r>
              <a:rPr lang="en-US" b="1">
                <a:solidFill>
                  <a:srgbClr val="0000FF"/>
                </a:solidFill>
              </a:rPr>
              <a:t>Elle,il,on </a:t>
            </a:r>
            <a:r>
              <a:rPr lang="en-US" b="1">
                <a:solidFill>
                  <a:srgbClr val="FF00FF"/>
                </a:solidFill>
              </a:rPr>
              <a:t>–it</a:t>
            </a:r>
          </a:p>
          <a:p>
            <a:r>
              <a:rPr lang="en-US" b="1">
                <a:solidFill>
                  <a:srgbClr val="0000FF"/>
                </a:solidFill>
              </a:rPr>
              <a:t>Nous</a:t>
            </a:r>
            <a:r>
              <a:rPr lang="en-US" b="1">
                <a:solidFill>
                  <a:srgbClr val="FF00FF"/>
                </a:solidFill>
              </a:rPr>
              <a:t> –issons</a:t>
            </a:r>
          </a:p>
          <a:p>
            <a:r>
              <a:rPr lang="en-US" b="1">
                <a:solidFill>
                  <a:srgbClr val="0000FF"/>
                </a:solidFill>
              </a:rPr>
              <a:t>Vous</a:t>
            </a:r>
            <a:r>
              <a:rPr lang="en-US" b="1">
                <a:solidFill>
                  <a:srgbClr val="FF00FF"/>
                </a:solidFill>
              </a:rPr>
              <a:t> –issez</a:t>
            </a:r>
          </a:p>
          <a:p>
            <a:r>
              <a:rPr lang="en-US" b="1">
                <a:solidFill>
                  <a:srgbClr val="0000FF"/>
                </a:solidFill>
              </a:rPr>
              <a:t>Elles,ils</a:t>
            </a:r>
            <a:r>
              <a:rPr lang="en-US" b="1">
                <a:solidFill>
                  <a:srgbClr val="FF00FF"/>
                </a:solidFill>
              </a:rPr>
              <a:t> -issent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04800" y="2819400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04800" y="2743200"/>
            <a:ext cx="7848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To conjugate the verbs in the present take the ER or IR or RE off and replace by: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4876800" y="3810000"/>
            <a:ext cx="22860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>
                <a:solidFill>
                  <a:srgbClr val="0000FF"/>
                </a:solidFill>
              </a:rPr>
              <a:t>RE verbs</a:t>
            </a:r>
          </a:p>
          <a:p>
            <a:r>
              <a:rPr lang="en-US" b="1">
                <a:solidFill>
                  <a:srgbClr val="0000FF"/>
                </a:solidFill>
              </a:rPr>
              <a:t>Je</a:t>
            </a:r>
            <a:r>
              <a:rPr lang="en-US" b="1">
                <a:solidFill>
                  <a:srgbClr val="FF00FF"/>
                </a:solidFill>
              </a:rPr>
              <a:t> – s</a:t>
            </a:r>
          </a:p>
          <a:p>
            <a:r>
              <a:rPr lang="en-US" b="1">
                <a:solidFill>
                  <a:srgbClr val="0000FF"/>
                </a:solidFill>
              </a:rPr>
              <a:t>Tu</a:t>
            </a:r>
            <a:r>
              <a:rPr lang="en-US" b="1">
                <a:solidFill>
                  <a:srgbClr val="FF00FF"/>
                </a:solidFill>
              </a:rPr>
              <a:t> –s</a:t>
            </a:r>
          </a:p>
          <a:p>
            <a:r>
              <a:rPr lang="en-US" b="1">
                <a:solidFill>
                  <a:srgbClr val="0000FF"/>
                </a:solidFill>
              </a:rPr>
              <a:t>Elle,il,on </a:t>
            </a:r>
            <a:r>
              <a:rPr lang="en-US" b="1">
                <a:solidFill>
                  <a:srgbClr val="FF00FF"/>
                </a:solidFill>
              </a:rPr>
              <a:t>–</a:t>
            </a:r>
          </a:p>
          <a:p>
            <a:r>
              <a:rPr lang="en-US" b="1">
                <a:solidFill>
                  <a:srgbClr val="0000FF"/>
                </a:solidFill>
              </a:rPr>
              <a:t>Nous</a:t>
            </a:r>
            <a:r>
              <a:rPr lang="en-US" b="1">
                <a:solidFill>
                  <a:srgbClr val="FF00FF"/>
                </a:solidFill>
              </a:rPr>
              <a:t> –ons</a:t>
            </a:r>
          </a:p>
          <a:p>
            <a:r>
              <a:rPr lang="en-US" b="1">
                <a:solidFill>
                  <a:srgbClr val="0000FF"/>
                </a:solidFill>
              </a:rPr>
              <a:t>Vous</a:t>
            </a:r>
            <a:r>
              <a:rPr lang="en-US" b="1">
                <a:solidFill>
                  <a:srgbClr val="FF00FF"/>
                </a:solidFill>
              </a:rPr>
              <a:t> –ez</a:t>
            </a:r>
          </a:p>
          <a:p>
            <a:r>
              <a:rPr lang="en-US" b="1">
                <a:solidFill>
                  <a:srgbClr val="0000FF"/>
                </a:solidFill>
              </a:rPr>
              <a:t>Elles,ils</a:t>
            </a:r>
            <a:r>
              <a:rPr lang="en-US" b="1">
                <a:solidFill>
                  <a:srgbClr val="FF00FF"/>
                </a:solidFill>
              </a:rPr>
              <a:t> -ent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7336</TotalTime>
  <Words>641</Words>
  <Application>Microsoft Office PowerPoint</Application>
  <PresentationFormat>On-screen Show (4:3)</PresentationFormat>
  <Paragraphs>157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Default Design</vt:lpstr>
      <vt:lpstr>La conjugaison</vt:lpstr>
      <vt:lpstr>Les temps - Tenses</vt:lpstr>
      <vt:lpstr>Fun: a conjugating dog</vt:lpstr>
      <vt:lpstr> </vt:lpstr>
      <vt:lpstr>Infinitives ( full forms of verbs)</vt:lpstr>
      <vt:lpstr>In French, pronouns and verbs are like two peas in a pod…</vt:lpstr>
      <vt:lpstr>What are the most commonly used pronouns?</vt:lpstr>
      <vt:lpstr>Personal pronouns</vt:lpstr>
      <vt:lpstr>Le présent</vt:lpstr>
      <vt:lpstr>Write the 6 different forms of each verb in present tense.</vt:lpstr>
      <vt:lpstr>The past tenses</vt:lpstr>
      <vt:lpstr>In 4 minutes, write as many verbs ending with –ER as you can. </vt:lpstr>
      <vt:lpstr>Let’s focus on two different Past tenses</vt:lpstr>
      <vt:lpstr>The Perfect / le passé-composé</vt:lpstr>
      <vt:lpstr>When to use avoir or être as an  auxiliary (first part)?</vt:lpstr>
      <vt:lpstr>PowerPoint Presentation</vt:lpstr>
      <vt:lpstr>Another fun thing about être verbs</vt:lpstr>
      <vt:lpstr>The Near future / le future proche</vt:lpstr>
      <vt:lpstr>Good luck with your</vt:lpstr>
      <vt:lpstr>The Imperfect/l’imparfait</vt:lpstr>
      <vt:lpstr>The simple future</vt:lpstr>
    </vt:vector>
  </TitlesOfParts>
  <Company>Somersfield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conjugaison</dc:title>
  <dc:creator>kdodd</dc:creator>
  <cp:lastModifiedBy>Daniel Woelders</cp:lastModifiedBy>
  <cp:revision>20</cp:revision>
  <dcterms:created xsi:type="dcterms:W3CDTF">2009-02-03T15:32:24Z</dcterms:created>
  <dcterms:modified xsi:type="dcterms:W3CDTF">2011-05-31T15:18:05Z</dcterms:modified>
</cp:coreProperties>
</file>