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57" r:id="rId3"/>
    <p:sldId id="258" r:id="rId4"/>
    <p:sldId id="260" r:id="rId5"/>
    <p:sldId id="261" r:id="rId6"/>
    <p:sldId id="275" r:id="rId7"/>
    <p:sldId id="263" r:id="rId8"/>
    <p:sldId id="274" r:id="rId9"/>
    <p:sldId id="262" r:id="rId10"/>
    <p:sldId id="264" r:id="rId11"/>
    <p:sldId id="266" r:id="rId12"/>
    <p:sldId id="267" r:id="rId13"/>
    <p:sldId id="269" r:id="rId14"/>
    <p:sldId id="271" r:id="rId15"/>
    <p:sldId id="272" r:id="rId16"/>
    <p:sldId id="273" r:id="rId17"/>
    <p:sldId id="276" r:id="rId18"/>
    <p:sldId id="277" r:id="rId1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FFFFCC"/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58" autoAdjust="0"/>
  </p:normalViewPr>
  <p:slideViewPr>
    <p:cSldViewPr>
      <p:cViewPr>
        <p:scale>
          <a:sx n="70" d="100"/>
          <a:sy n="70" d="100"/>
        </p:scale>
        <p:origin x="-116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8EB9B-4AF7-4CFD-8A44-31144D56453D}" type="datetimeFigureOut">
              <a:rPr lang="en-US" smtClean="0"/>
              <a:pPr/>
              <a:t>6/4/2010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5F7DF-CE81-41D3-A412-54E8450BDC5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66030-046A-4582-851F-C796D11EF367}" type="datetimeFigureOut">
              <a:rPr lang="en-US" smtClean="0"/>
              <a:pPr/>
              <a:t>6/4/2010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FF725-3F71-4077-8533-9F558CC2E1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_--YjWiyF8eE/SyJjdvsJNnI/AAAAAAAAFzU/7Bj6UP2mr74/s400/question+mark+tw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0"/>
            <a:ext cx="2171715" cy="2286016"/>
          </a:xfrm>
          <a:prstGeom prst="rect">
            <a:avLst/>
          </a:prstGeom>
          <a:noFill/>
        </p:spPr>
      </p:pic>
      <p:pic>
        <p:nvPicPr>
          <p:cNvPr id="1028" name="Picture 4" descr="http://s3.hubimg.com/u/291658_f260.jpg"/>
          <p:cNvPicPr>
            <a:picLocks noChangeAspect="1" noChangeArrowheads="1"/>
          </p:cNvPicPr>
          <p:nvPr/>
        </p:nvPicPr>
        <p:blipFill>
          <a:blip r:embed="rId3" cstate="print"/>
          <a:srcRect l="23077" t="8654" r="22115" b="13461"/>
          <a:stretch>
            <a:fillRect/>
          </a:stretch>
        </p:blipFill>
        <p:spPr bwMode="auto">
          <a:xfrm>
            <a:off x="214282" y="214290"/>
            <a:ext cx="1643074" cy="2334895"/>
          </a:xfrm>
          <a:prstGeom prst="rect">
            <a:avLst/>
          </a:prstGeom>
          <a:noFill/>
        </p:spPr>
      </p:pic>
      <p:pic>
        <p:nvPicPr>
          <p:cNvPr id="1030" name="Picture 6" descr="http://www.websitesandsoundbites.com/Question_Mark_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000504"/>
            <a:ext cx="1638719" cy="2208203"/>
          </a:xfrm>
          <a:prstGeom prst="rect">
            <a:avLst/>
          </a:prstGeom>
          <a:noFill/>
        </p:spPr>
      </p:pic>
      <p:pic>
        <p:nvPicPr>
          <p:cNvPr id="1032" name="Picture 8" descr="http://all-free-download.com/images/graphiclarge/question_mark_clip_art_90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071942"/>
            <a:ext cx="1911360" cy="1911360"/>
          </a:xfrm>
          <a:prstGeom prst="rect">
            <a:avLst/>
          </a:prstGeom>
          <a:noFill/>
        </p:spPr>
      </p:pic>
      <p:pic>
        <p:nvPicPr>
          <p:cNvPr id="1034" name="Picture 10" descr="http://hill.troy.k12.mi.us/staff/bnewingham/myweb3/2006-2007%20Photos/Mystery/Portfolio/magnify%20question%20mark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3857628"/>
            <a:ext cx="3551322" cy="2471720"/>
          </a:xfrm>
          <a:prstGeom prst="rect">
            <a:avLst/>
          </a:prstGeom>
          <a:noFill/>
        </p:spPr>
      </p:pic>
      <p:pic>
        <p:nvPicPr>
          <p:cNvPr id="1036" name="Picture 12" descr="http://www.backtobasicsembroidery.com/images/DeskDecoS/question-mark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214290"/>
            <a:ext cx="2071702" cy="223967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>
                <a:latin typeface="Aardvark Cafe" pitchFamily="2" charset="0"/>
              </a:rPr>
              <a:t>Forming questions in French</a:t>
            </a:r>
            <a:endParaRPr lang="en-GB" sz="5400" dirty="0">
              <a:latin typeface="Aardvark Caf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Berlin Sans FB" pitchFamily="34" charset="0"/>
              </a:rPr>
              <a:t>It is a question that </a:t>
            </a:r>
            <a:r>
              <a:rPr lang="en-GB" dirty="0" smtClean="0">
                <a:solidFill>
                  <a:srgbClr val="FF0000"/>
                </a:solidFill>
                <a:latin typeface="Berlin Sans FB" pitchFamily="34" charset="0"/>
              </a:rPr>
              <a:t>cannot </a:t>
            </a:r>
            <a:r>
              <a:rPr lang="en-GB" dirty="0" smtClean="0">
                <a:latin typeface="Berlin Sans FB" pitchFamily="34" charset="0"/>
              </a:rPr>
              <a:t>be answered with a simple yes or no, and often has no single right answer.</a:t>
            </a:r>
          </a:p>
          <a:p>
            <a:r>
              <a:rPr lang="en-GB" dirty="0" err="1" smtClean="0">
                <a:solidFill>
                  <a:srgbClr val="7030A0"/>
                </a:solidFill>
                <a:latin typeface="Berlin Sans FB" pitchFamily="34" charset="0"/>
              </a:rPr>
              <a:t>Eg</a:t>
            </a:r>
            <a:r>
              <a:rPr lang="en-GB" dirty="0" smtClean="0">
                <a:solidFill>
                  <a:srgbClr val="7030A0"/>
                </a:solidFill>
                <a:latin typeface="Berlin Sans FB" pitchFamily="34" charset="0"/>
              </a:rPr>
              <a:t>: </a:t>
            </a:r>
            <a:r>
              <a:rPr lang="en-GB" dirty="0" smtClean="0">
                <a:latin typeface="Berlin Sans FB" pitchFamily="34" charset="0"/>
              </a:rPr>
              <a:t>	</a:t>
            </a:r>
            <a:r>
              <a:rPr lang="en-GB" dirty="0" smtClean="0">
                <a:solidFill>
                  <a:srgbClr val="00B050"/>
                </a:solidFill>
                <a:latin typeface="Berlin Sans FB" pitchFamily="34" charset="0"/>
              </a:rPr>
              <a:t>Where are you going?</a:t>
            </a:r>
          </a:p>
          <a:p>
            <a:pPr lvl="4">
              <a:buNone/>
            </a:pPr>
            <a:r>
              <a:rPr lang="en-GB" sz="3200" dirty="0" smtClean="0">
                <a:solidFill>
                  <a:srgbClr val="00B050"/>
                </a:solidFill>
                <a:latin typeface="Berlin Sans FB" pitchFamily="34" charset="0"/>
              </a:rPr>
              <a:t>When do you want to eat?</a:t>
            </a:r>
          </a:p>
          <a:p>
            <a:pPr lvl="4">
              <a:buNone/>
            </a:pPr>
            <a:r>
              <a:rPr lang="en-GB" sz="3200" dirty="0" smtClean="0">
                <a:solidFill>
                  <a:srgbClr val="00B050"/>
                </a:solidFill>
                <a:latin typeface="Berlin Sans FB" pitchFamily="34" charset="0"/>
              </a:rPr>
              <a:t>Why don’t we go to the restaurant?</a:t>
            </a:r>
          </a:p>
          <a:p>
            <a:pPr lvl="4">
              <a:buNone/>
            </a:pPr>
            <a:r>
              <a:rPr lang="en-GB" sz="3200" dirty="0" smtClean="0">
                <a:solidFill>
                  <a:srgbClr val="00B050"/>
                </a:solidFill>
                <a:latin typeface="Berlin Sans FB" pitchFamily="34" charset="0"/>
              </a:rPr>
              <a:t>Who is she?</a:t>
            </a:r>
          </a:p>
          <a:p>
            <a:pPr lvl="4">
              <a:buNone/>
            </a:pPr>
            <a:endParaRPr lang="en-GB" sz="3200" dirty="0" smtClean="0">
              <a:latin typeface="Aardvark Cafe" pitchFamily="2" charset="0"/>
            </a:endParaRPr>
          </a:p>
          <a:p>
            <a:pPr lvl="4">
              <a:buNone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326588" y="357166"/>
            <a:ext cx="65197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skerville Old Face" pitchFamily="18" charset="0"/>
              </a:rPr>
              <a:t>Open questions</a:t>
            </a:r>
            <a:endParaRPr lang="en-GB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erlin Sans FB" pitchFamily="34" charset="0"/>
              </a:rPr>
              <a:t>To form an open question, you will need to start your sentence with a question word.</a:t>
            </a:r>
          </a:p>
          <a:p>
            <a:pPr>
              <a:buNone/>
            </a:pPr>
            <a:endParaRPr lang="en-GB" dirty="0" smtClean="0">
              <a:latin typeface="Berlin Sans FB" pitchFamily="34" charset="0"/>
            </a:endParaRPr>
          </a:p>
          <a:p>
            <a:r>
              <a:rPr lang="en-GB" dirty="0" smtClean="0">
                <a:latin typeface="Berlin Sans FB" pitchFamily="34" charset="0"/>
              </a:rPr>
              <a:t>You will have to LEARN them all!</a:t>
            </a:r>
          </a:p>
          <a:p>
            <a:pPr>
              <a:buNone/>
            </a:pPr>
            <a:endParaRPr lang="en-GB" sz="3200" dirty="0" smtClean="0">
              <a:latin typeface="Aardvark Cafe" pitchFamily="2" charset="0"/>
            </a:endParaRPr>
          </a:p>
          <a:p>
            <a:pPr lvl="4">
              <a:buNone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326588" y="357166"/>
            <a:ext cx="65197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skerville Old Face" pitchFamily="18" charset="0"/>
              </a:rPr>
              <a:t>Open questions</a:t>
            </a:r>
            <a:endParaRPr lang="en-GB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57290" y="214290"/>
            <a:ext cx="65213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skerville Old Face" pitchFamily="18" charset="0"/>
              </a:rPr>
              <a:t>Question words</a:t>
            </a:r>
            <a:endParaRPr lang="en-GB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14281" y="1357297"/>
          <a:ext cx="8715438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3"/>
                <a:gridCol w="2214578"/>
                <a:gridCol w="4071967"/>
              </a:tblGrid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Question word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smtClean="0"/>
                        <a:t>English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Example</a:t>
                      </a:r>
                      <a:endParaRPr lang="en-GB" sz="2400" dirty="0"/>
                    </a:p>
                  </a:txBody>
                  <a:tcPr/>
                </a:tc>
              </a:tr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qui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who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Qui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es-tu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qu’est-ce-que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what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Qu-est-ce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que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tu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manges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où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where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Où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est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la</a:t>
                      </a:r>
                      <a:r>
                        <a:rPr lang="en-GB" sz="2400" baseline="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baseline="0" dirty="0" err="1" smtClean="0">
                          <a:latin typeface="Berlin Sans FB" pitchFamily="34" charset="0"/>
                        </a:rPr>
                        <a:t>gare</a:t>
                      </a:r>
                      <a:r>
                        <a:rPr lang="en-GB" sz="2400" baseline="0" dirty="0" smtClean="0">
                          <a:latin typeface="Berlin Sans FB" pitchFamily="34" charset="0"/>
                        </a:rPr>
                        <a:t>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pourquoi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why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Pourquoi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est-il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absent?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comment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how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Comment vas-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tu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au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collège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quand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when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Quand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viens-tu</a:t>
                      </a:r>
                      <a:r>
                        <a:rPr lang="en-GB" sz="2400" baseline="0" dirty="0" smtClean="0">
                          <a:latin typeface="Berlin Sans FB" pitchFamily="34" charset="0"/>
                        </a:rPr>
                        <a:t> en France?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avec qui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who with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Avec qui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veux-tu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parler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à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quelle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heure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what time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À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quelle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heure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rentres-tu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800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quel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(s) /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quelle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(s)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which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Quelle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chemise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choisis-tu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806402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combien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Berlin Sans FB" pitchFamily="34" charset="0"/>
                        </a:rPr>
                        <a:t>how</a:t>
                      </a:r>
                      <a:r>
                        <a:rPr lang="en-GB" sz="2400" baseline="0" dirty="0" smtClean="0">
                          <a:latin typeface="Berlin Sans FB" pitchFamily="34" charset="0"/>
                        </a:rPr>
                        <a:t> much/many?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latin typeface="Berlin Sans FB" pitchFamily="34" charset="0"/>
                        </a:rPr>
                        <a:t>Combien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 </a:t>
                      </a:r>
                      <a:r>
                        <a:rPr lang="en-GB" sz="2400" dirty="0" err="1" smtClean="0">
                          <a:latin typeface="Berlin Sans FB" pitchFamily="34" charset="0"/>
                        </a:rPr>
                        <a:t>gagnes-tu</a:t>
                      </a:r>
                      <a:r>
                        <a:rPr lang="en-GB" sz="2400" dirty="0" smtClean="0">
                          <a:latin typeface="Berlin Sans FB" pitchFamily="34" charset="0"/>
                        </a:rPr>
                        <a:t>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latin typeface="Berlin Sans FB" pitchFamily="34" charset="0"/>
              </a:rPr>
              <a:t>To form open questions, you can simply use </a:t>
            </a:r>
            <a:r>
              <a:rPr lang="en-GB" dirty="0" smtClean="0">
                <a:solidFill>
                  <a:srgbClr val="FF0000"/>
                </a:solidFill>
                <a:latin typeface="Berlin Sans FB" pitchFamily="34" charset="0"/>
              </a:rPr>
              <a:t>a question word</a:t>
            </a:r>
            <a:r>
              <a:rPr lang="en-GB" dirty="0" smtClean="0">
                <a:latin typeface="Berlin Sans FB" pitchFamily="34" charset="0"/>
              </a:rPr>
              <a:t> </a:t>
            </a:r>
            <a:r>
              <a:rPr lang="en-GB" u="sng" dirty="0" smtClean="0">
                <a:latin typeface="Berlin Sans FB" pitchFamily="34" charset="0"/>
              </a:rPr>
              <a:t>and</a:t>
            </a:r>
            <a:r>
              <a:rPr lang="en-GB" dirty="0" smtClean="0">
                <a:latin typeface="Berlin Sans FB" pitchFamily="34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Berlin Sans FB" pitchFamily="34" charset="0"/>
              </a:rPr>
              <a:t>‘</a:t>
            </a:r>
            <a:r>
              <a:rPr lang="en-GB" dirty="0" err="1" smtClean="0">
                <a:solidFill>
                  <a:srgbClr val="FF0000"/>
                </a:solidFill>
                <a:latin typeface="Berlin Sans FB" pitchFamily="34" charset="0"/>
              </a:rPr>
              <a:t>est-ce-que</a:t>
            </a:r>
            <a:r>
              <a:rPr lang="en-GB" dirty="0" smtClean="0">
                <a:solidFill>
                  <a:srgbClr val="FF0000"/>
                </a:solidFill>
                <a:latin typeface="Berlin Sans FB" pitchFamily="34" charset="0"/>
              </a:rPr>
              <a:t>’</a:t>
            </a:r>
            <a:r>
              <a:rPr lang="en-GB" dirty="0" smtClean="0">
                <a:latin typeface="Berlin Sans FB" pitchFamily="34" charset="0"/>
              </a:rPr>
              <a:t>.</a:t>
            </a:r>
            <a:endParaRPr lang="en-GB" dirty="0" smtClean="0">
              <a:solidFill>
                <a:srgbClr val="FF0000"/>
              </a:solidFill>
              <a:latin typeface="Berlin Sans FB" pitchFamily="34" charset="0"/>
            </a:endParaRPr>
          </a:p>
          <a:p>
            <a:r>
              <a:rPr lang="en-GB" dirty="0" smtClean="0">
                <a:latin typeface="Berlin Sans FB" pitchFamily="34" charset="0"/>
              </a:rPr>
              <a:t>Or you can also use </a:t>
            </a:r>
            <a:r>
              <a:rPr lang="en-GB" dirty="0" smtClean="0">
                <a:solidFill>
                  <a:srgbClr val="FF0000"/>
                </a:solidFill>
                <a:latin typeface="Berlin Sans FB" pitchFamily="34" charset="0"/>
              </a:rPr>
              <a:t>a question word </a:t>
            </a:r>
            <a:r>
              <a:rPr lang="en-GB" dirty="0" smtClean="0">
                <a:latin typeface="Berlin Sans FB" pitchFamily="34" charset="0"/>
              </a:rPr>
              <a:t>and </a:t>
            </a:r>
            <a:r>
              <a:rPr lang="en-GB" dirty="0" smtClean="0">
                <a:solidFill>
                  <a:srgbClr val="FF0000"/>
                </a:solidFill>
                <a:latin typeface="Berlin Sans FB" pitchFamily="34" charset="0"/>
              </a:rPr>
              <a:t>do a subject-verb inversion</a:t>
            </a:r>
            <a:r>
              <a:rPr lang="en-GB" dirty="0" smtClean="0">
                <a:latin typeface="Berlin Sans FB" pitchFamily="34" charset="0"/>
              </a:rPr>
              <a:t>.</a:t>
            </a:r>
            <a:endParaRPr lang="en-GB" dirty="0" smtClean="0">
              <a:solidFill>
                <a:srgbClr val="FF0000"/>
              </a:solidFill>
              <a:latin typeface="Berlin Sans FB" pitchFamily="34" charset="0"/>
            </a:endParaRPr>
          </a:p>
          <a:p>
            <a:endParaRPr lang="en-GB" dirty="0" smtClean="0">
              <a:solidFill>
                <a:srgbClr val="7030A0"/>
              </a:solidFill>
              <a:latin typeface="Berlin Sans FB" pitchFamily="34" charset="0"/>
            </a:endParaRPr>
          </a:p>
          <a:p>
            <a:r>
              <a:rPr lang="en-GB" dirty="0" err="1" smtClean="0">
                <a:solidFill>
                  <a:srgbClr val="7030A0"/>
                </a:solidFill>
                <a:latin typeface="Berlin Sans FB" pitchFamily="34" charset="0"/>
              </a:rPr>
              <a:t>Eg</a:t>
            </a:r>
            <a:r>
              <a:rPr lang="en-GB" dirty="0" smtClean="0">
                <a:solidFill>
                  <a:srgbClr val="7030A0"/>
                </a:solidFill>
                <a:latin typeface="Berlin Sans FB" pitchFamily="34" charset="0"/>
              </a:rPr>
              <a:t>: </a:t>
            </a:r>
            <a:r>
              <a:rPr lang="en-GB" dirty="0" smtClean="0">
                <a:latin typeface="Berlin Sans FB" pitchFamily="34" charset="0"/>
              </a:rPr>
              <a:t> </a:t>
            </a:r>
            <a:r>
              <a:rPr lang="en-GB" sz="2200" dirty="0" smtClean="0">
                <a:latin typeface="Berlin Sans FB" pitchFamily="34" charset="0"/>
              </a:rPr>
              <a:t>Where are you?</a:t>
            </a:r>
          </a:p>
          <a:p>
            <a:pPr>
              <a:buNone/>
            </a:pPr>
            <a:r>
              <a:rPr lang="en-GB" sz="2200" dirty="0" smtClean="0">
                <a:latin typeface="Berlin Sans FB" pitchFamily="34" charset="0"/>
              </a:rPr>
              <a:t>		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Où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est-ce-que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tu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es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</a:p>
          <a:p>
            <a:pPr>
              <a:buNone/>
            </a:pP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		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Où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es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-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tu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</a:p>
          <a:p>
            <a:pPr>
              <a:buNone/>
            </a:pP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		</a:t>
            </a:r>
          </a:p>
          <a:p>
            <a:pPr lvl="2">
              <a:buNone/>
            </a:pPr>
            <a:r>
              <a:rPr lang="en-GB" sz="2200" dirty="0" smtClean="0">
                <a:latin typeface="Berlin Sans FB" pitchFamily="34" charset="0"/>
              </a:rPr>
              <a:t>Why is he late?</a:t>
            </a:r>
          </a:p>
          <a:p>
            <a:pPr lvl="2">
              <a:buNone/>
            </a:pP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Pourquoi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est-ce-qu’il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est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en retard?</a:t>
            </a:r>
          </a:p>
          <a:p>
            <a:pPr lvl="2">
              <a:buNone/>
            </a:pP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Pourquoi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est-il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en retard?</a:t>
            </a:r>
          </a:p>
          <a:p>
            <a:pPr lvl="2">
              <a:buNone/>
            </a:pPr>
            <a:endParaRPr lang="en-GB" sz="2200" dirty="0" smtClean="0">
              <a:latin typeface="Berlin Sans FB" pitchFamily="34" charset="0"/>
            </a:endParaRPr>
          </a:p>
          <a:p>
            <a:pPr lvl="2">
              <a:buNone/>
            </a:pPr>
            <a:r>
              <a:rPr lang="en-GB" sz="2200" dirty="0" smtClean="0">
                <a:latin typeface="Berlin Sans FB" pitchFamily="34" charset="0"/>
              </a:rPr>
              <a:t>How can we get to the park?</a:t>
            </a:r>
          </a:p>
          <a:p>
            <a:pPr lvl="2">
              <a:buNone/>
            </a:pP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Comment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est-ce-que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nous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pouvons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aller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au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parc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  <a:endParaRPr lang="en-GB" sz="2200" dirty="0" smtClean="0">
              <a:solidFill>
                <a:srgbClr val="00B050"/>
              </a:solidFill>
              <a:latin typeface="Aardvark Cafe" pitchFamily="2" charset="0"/>
            </a:endParaRPr>
          </a:p>
          <a:p>
            <a:pPr lvl="2">
              <a:buNone/>
            </a:pP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Comment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pouvons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-nous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aller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 au </a:t>
            </a:r>
            <a:r>
              <a:rPr lang="en-GB" sz="2200" dirty="0" err="1" smtClean="0">
                <a:solidFill>
                  <a:srgbClr val="00B050"/>
                </a:solidFill>
                <a:latin typeface="Berlin Sans FB" pitchFamily="34" charset="0"/>
              </a:rPr>
              <a:t>parc</a:t>
            </a:r>
            <a:r>
              <a:rPr lang="en-GB" sz="22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</a:p>
          <a:p>
            <a:pPr lvl="4">
              <a:buNone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285852" y="0"/>
            <a:ext cx="65197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skerville Old Face" pitchFamily="18" charset="0"/>
              </a:rPr>
              <a:t>Open questions</a:t>
            </a:r>
            <a:endParaRPr lang="en-GB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Picture 2" descr="http://oiwdigest.ottawablogs.ca/images/special/question-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000372"/>
            <a:ext cx="1928826" cy="2893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197361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erlin Sans FB" pitchFamily="34" charset="0"/>
              </a:rPr>
              <a:t>The only question word that doesn’t require a subject-verb inversion is ‘</a:t>
            </a:r>
            <a:r>
              <a:rPr lang="en-GB" dirty="0" err="1" smtClean="0">
                <a:latin typeface="Berlin Sans FB" pitchFamily="34" charset="0"/>
              </a:rPr>
              <a:t>qu’est-ce-que</a:t>
            </a:r>
            <a:r>
              <a:rPr lang="en-GB" dirty="0" smtClean="0">
                <a:latin typeface="Berlin Sans FB" pitchFamily="34" charset="0"/>
              </a:rPr>
              <a:t>’.</a:t>
            </a:r>
          </a:p>
          <a:p>
            <a:pPr>
              <a:buNone/>
            </a:pPr>
            <a:endParaRPr lang="en-GB" dirty="0" smtClean="0">
              <a:latin typeface="Berlin Sans FB" pitchFamily="34" charset="0"/>
            </a:endParaRPr>
          </a:p>
          <a:p>
            <a:r>
              <a:rPr lang="en-GB" dirty="0" err="1" smtClean="0">
                <a:solidFill>
                  <a:srgbClr val="7030A0"/>
                </a:solidFill>
                <a:latin typeface="Berlin Sans FB" pitchFamily="34" charset="0"/>
              </a:rPr>
              <a:t>Eg</a:t>
            </a:r>
            <a:r>
              <a:rPr lang="en-GB" dirty="0" smtClean="0">
                <a:solidFill>
                  <a:srgbClr val="7030A0"/>
                </a:solidFill>
                <a:latin typeface="Berlin Sans FB" pitchFamily="34" charset="0"/>
              </a:rPr>
              <a:t>: </a:t>
            </a:r>
            <a:r>
              <a:rPr lang="en-GB" dirty="0" smtClean="0">
                <a:latin typeface="Berlin Sans FB" pitchFamily="34" charset="0"/>
              </a:rPr>
              <a:t>  </a:t>
            </a:r>
            <a:r>
              <a:rPr lang="en-GB" sz="2400" dirty="0" smtClean="0">
                <a:latin typeface="Berlin Sans FB" pitchFamily="34" charset="0"/>
              </a:rPr>
              <a:t>What are you eating?	</a:t>
            </a:r>
            <a:r>
              <a:rPr lang="en-GB" sz="2400" dirty="0" err="1" smtClean="0">
                <a:solidFill>
                  <a:srgbClr val="00B050"/>
                </a:solidFill>
                <a:latin typeface="Berlin Sans FB" pitchFamily="34" charset="0"/>
              </a:rPr>
              <a:t>Qu’est-ce</a:t>
            </a:r>
            <a:r>
              <a:rPr lang="en-GB" sz="24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400" dirty="0" err="1" smtClean="0">
                <a:solidFill>
                  <a:srgbClr val="00B050"/>
                </a:solidFill>
                <a:latin typeface="Berlin Sans FB" pitchFamily="34" charset="0"/>
              </a:rPr>
              <a:t>que</a:t>
            </a:r>
            <a:r>
              <a:rPr lang="en-GB" sz="24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400" dirty="0" err="1" smtClean="0">
                <a:solidFill>
                  <a:srgbClr val="00B050"/>
                </a:solidFill>
                <a:latin typeface="Berlin Sans FB" pitchFamily="34" charset="0"/>
              </a:rPr>
              <a:t>tu</a:t>
            </a:r>
            <a:r>
              <a:rPr lang="en-GB" sz="24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400" dirty="0" err="1" smtClean="0">
                <a:solidFill>
                  <a:srgbClr val="00B050"/>
                </a:solidFill>
                <a:latin typeface="Berlin Sans FB" pitchFamily="34" charset="0"/>
              </a:rPr>
              <a:t>manges</a:t>
            </a:r>
            <a:r>
              <a:rPr lang="en-GB" sz="24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  <a:endParaRPr lang="en-GB" sz="1600" dirty="0" smtClean="0">
              <a:solidFill>
                <a:srgbClr val="00B050"/>
              </a:solidFill>
              <a:latin typeface="Berlin Sans FB" pitchFamily="34" charset="0"/>
            </a:endParaRPr>
          </a:p>
          <a:p>
            <a:pPr lvl="2"/>
            <a:r>
              <a:rPr lang="en-GB" dirty="0" smtClean="0">
                <a:latin typeface="Berlin Sans FB" pitchFamily="34" charset="0"/>
              </a:rPr>
              <a:t>What are they watching?	</a:t>
            </a:r>
            <a:r>
              <a:rPr lang="en-GB" dirty="0" err="1" smtClean="0">
                <a:solidFill>
                  <a:srgbClr val="00B050"/>
                </a:solidFill>
                <a:latin typeface="Berlin Sans FB" pitchFamily="34" charset="0"/>
              </a:rPr>
              <a:t>Qu’est-que</a:t>
            </a:r>
            <a:r>
              <a:rPr lang="en-GB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dirty="0" err="1" smtClean="0">
                <a:solidFill>
                  <a:srgbClr val="00B050"/>
                </a:solidFill>
                <a:latin typeface="Berlin Sans FB" pitchFamily="34" charset="0"/>
              </a:rPr>
              <a:t>qu’ils</a:t>
            </a:r>
            <a:r>
              <a:rPr lang="en-GB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dirty="0" err="1" smtClean="0">
                <a:solidFill>
                  <a:srgbClr val="00B050"/>
                </a:solidFill>
                <a:latin typeface="Berlin Sans FB" pitchFamily="34" charset="0"/>
              </a:rPr>
              <a:t>regardent</a:t>
            </a:r>
            <a:r>
              <a:rPr lang="en-GB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326588" y="357166"/>
            <a:ext cx="65197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skerville Old Face" pitchFamily="18" charset="0"/>
              </a:rPr>
              <a:t>Open questions</a:t>
            </a:r>
            <a:endParaRPr lang="en-GB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28802"/>
            <a:ext cx="9144000" cy="492919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33CC"/>
                </a:solidFill>
                <a:latin typeface="Berlin Sans FB" pitchFamily="34" charset="0"/>
              </a:rPr>
              <a:t>Translate the following into French:</a:t>
            </a:r>
          </a:p>
          <a:p>
            <a:pPr>
              <a:buNone/>
            </a:pPr>
            <a:endParaRPr lang="en-GB" dirty="0" smtClean="0">
              <a:solidFill>
                <a:srgbClr val="FF33CC"/>
              </a:solidFill>
              <a:latin typeface="Berlin Sans FB" pitchFamily="34" charset="0"/>
            </a:endParaRPr>
          </a:p>
          <a:p>
            <a:pPr marL="514350" indent="-514350">
              <a:buAutoNum type="arabicPeriod"/>
            </a:pPr>
            <a:r>
              <a:rPr lang="en-GB" dirty="0" smtClean="0">
                <a:latin typeface="Berlin Sans FB" pitchFamily="34" charset="0"/>
              </a:rPr>
              <a:t>How many brothers do you have?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Berlin Sans FB" pitchFamily="34" charset="0"/>
              </a:rPr>
              <a:t>What time do you want to eat?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Berlin Sans FB" pitchFamily="34" charset="0"/>
              </a:rPr>
              <a:t>Why is he sad?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Berlin Sans FB" pitchFamily="34" charset="0"/>
              </a:rPr>
              <a:t>Where do you want to go?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Berlin Sans FB" pitchFamily="34" charset="0"/>
              </a:rPr>
              <a:t>Who do you want to invite?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Berlin Sans FB" pitchFamily="34" charset="0"/>
              </a:rPr>
              <a:t>What can we do this afternoon?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Berlin Sans FB" pitchFamily="34" charset="0"/>
              </a:rPr>
              <a:t>When can she come?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Berlin Sans FB" pitchFamily="34" charset="0"/>
              </a:rPr>
              <a:t>Which house do you prefer?</a:t>
            </a:r>
          </a:p>
          <a:p>
            <a:pPr marL="514350" indent="-514350">
              <a:buAutoNum type="arabicPeriod"/>
            </a:pPr>
            <a:endParaRPr lang="en-GB" dirty="0" smtClean="0">
              <a:latin typeface="Berlin Sans FB" pitchFamily="34" charset="0"/>
            </a:endParaRPr>
          </a:p>
          <a:p>
            <a:pPr marL="514350" indent="-514350">
              <a:buAutoNum type="arabicPeriod"/>
            </a:pPr>
            <a:endParaRPr lang="en-GB" dirty="0" smtClean="0">
              <a:latin typeface="Berlin Sans FB" pitchFamily="34" charset="0"/>
            </a:endParaRPr>
          </a:p>
          <a:p>
            <a:pPr marL="514350" indent="-514350">
              <a:buAutoNum type="arabicPeriod"/>
            </a:pPr>
            <a:endParaRPr lang="en-GB" dirty="0" smtClean="0">
              <a:latin typeface="Berlin Sans FB" pitchFamily="34" charset="0"/>
            </a:endParaRPr>
          </a:p>
          <a:p>
            <a:pPr marL="514350" indent="-514350">
              <a:buAutoNum type="arabicPeriod"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00551" y="357166"/>
            <a:ext cx="357181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skerville Old Face" pitchFamily="18" charset="0"/>
              </a:rPr>
              <a:t>Exercise</a:t>
            </a:r>
            <a:endParaRPr lang="en-GB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Picture 2" descr="http://4.bp.blogspot.com/_--YjWiyF8eE/SyJjdvsJNnI/AAAAAAAAFzU/7Bj6UP2mr74/s400/question+mark+tw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286124"/>
            <a:ext cx="2171715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Combien de frères est-ce que tu as?</a:t>
            </a:r>
          </a:p>
          <a:p>
            <a:pPr marL="514350" indent="-514350">
              <a:buNone/>
            </a:pPr>
            <a:r>
              <a:rPr lang="fr-FR" dirty="0" smtClean="0">
                <a:latin typeface="Berlin Sans FB" pitchFamily="34" charset="0"/>
              </a:rPr>
              <a:t>	</a:t>
            </a:r>
            <a:r>
              <a:rPr lang="fr-FR" dirty="0" smtClean="0">
                <a:solidFill>
                  <a:srgbClr val="00B050"/>
                </a:solidFill>
                <a:latin typeface="Berlin Sans FB" pitchFamily="34" charset="0"/>
              </a:rPr>
              <a:t>Combien de frères as-tu?</a:t>
            </a:r>
          </a:p>
          <a:p>
            <a:pPr marL="514350" indent="-514350">
              <a:buAutoNum type="arabicPeriod" startAt="2"/>
            </a:pP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A quelle heure est-ce-que tu veux manger?</a:t>
            </a:r>
          </a:p>
          <a:p>
            <a:pPr marL="514350" indent="-514350">
              <a:buNone/>
            </a:pPr>
            <a:r>
              <a:rPr lang="fr-FR" dirty="0" smtClean="0">
                <a:latin typeface="Berlin Sans FB" pitchFamily="34" charset="0"/>
              </a:rPr>
              <a:t>	</a:t>
            </a:r>
            <a:r>
              <a:rPr lang="fr-FR" dirty="0" smtClean="0">
                <a:solidFill>
                  <a:srgbClr val="00B050"/>
                </a:solidFill>
                <a:latin typeface="Berlin Sans FB" pitchFamily="34" charset="0"/>
              </a:rPr>
              <a:t>A quelle heure veux-tu manger?</a:t>
            </a:r>
          </a:p>
          <a:p>
            <a:pPr marL="514350" indent="-514350">
              <a:buAutoNum type="arabicPeriod" startAt="3"/>
            </a:pP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Pourquoi </a:t>
            </a:r>
            <a:r>
              <a:rPr lang="fr-FR" dirty="0" err="1" smtClean="0">
                <a:solidFill>
                  <a:srgbClr val="FF0000"/>
                </a:solidFill>
                <a:latin typeface="Berlin Sans FB" pitchFamily="34" charset="0"/>
              </a:rPr>
              <a:t>est-ce-qu’il</a:t>
            </a: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 est triste?</a:t>
            </a:r>
          </a:p>
          <a:p>
            <a:pPr marL="514350" indent="-514350">
              <a:buNone/>
            </a:pPr>
            <a:r>
              <a:rPr lang="fr-FR" dirty="0" smtClean="0">
                <a:latin typeface="Berlin Sans FB" pitchFamily="34" charset="0"/>
              </a:rPr>
              <a:t>	</a:t>
            </a:r>
            <a:r>
              <a:rPr lang="fr-FR" dirty="0" smtClean="0">
                <a:solidFill>
                  <a:srgbClr val="00B050"/>
                </a:solidFill>
                <a:latin typeface="Berlin Sans FB" pitchFamily="34" charset="0"/>
              </a:rPr>
              <a:t>Pourquoi est-il triste?</a:t>
            </a:r>
          </a:p>
          <a:p>
            <a:pPr marL="514350" indent="-514350">
              <a:buAutoNum type="arabicPeriod" startAt="4"/>
            </a:pP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Où est-ce-que tu veux aller?</a:t>
            </a:r>
          </a:p>
          <a:p>
            <a:pPr marL="514350" indent="-514350">
              <a:buNone/>
            </a:pPr>
            <a:r>
              <a:rPr lang="fr-FR" smtClean="0">
                <a:latin typeface="Berlin Sans FB" pitchFamily="34" charset="0"/>
              </a:rPr>
              <a:t>	</a:t>
            </a:r>
            <a:r>
              <a:rPr lang="fr-FR" smtClean="0">
                <a:solidFill>
                  <a:srgbClr val="00B050"/>
                </a:solidFill>
                <a:latin typeface="Berlin Sans FB" pitchFamily="34" charset="0"/>
              </a:rPr>
              <a:t>Où veux-tu </a:t>
            </a:r>
            <a:r>
              <a:rPr lang="fr-FR" dirty="0" smtClean="0">
                <a:solidFill>
                  <a:srgbClr val="00B050"/>
                </a:solidFill>
                <a:latin typeface="Berlin Sans FB" pitchFamily="34" charset="0"/>
              </a:rPr>
              <a:t>aller?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5.	Qui est-ce-que tu veux inviter?</a:t>
            </a:r>
          </a:p>
          <a:p>
            <a:pPr marL="514350" indent="-514350">
              <a:buNone/>
            </a:pPr>
            <a:r>
              <a:rPr lang="fr-FR" dirty="0" smtClean="0">
                <a:latin typeface="Berlin Sans FB" pitchFamily="34" charset="0"/>
              </a:rPr>
              <a:t>	</a:t>
            </a:r>
            <a:r>
              <a:rPr lang="fr-FR" dirty="0" smtClean="0">
                <a:solidFill>
                  <a:srgbClr val="00B050"/>
                </a:solidFill>
                <a:latin typeface="Berlin Sans FB" pitchFamily="34" charset="0"/>
              </a:rPr>
              <a:t>Qui veux-tu inviter?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6.	Qu’</a:t>
            </a:r>
            <a:r>
              <a:rPr lang="fr-FR" dirty="0" err="1" smtClean="0">
                <a:solidFill>
                  <a:srgbClr val="FF0000"/>
                </a:solidFill>
                <a:latin typeface="Berlin Sans FB" pitchFamily="34" charset="0"/>
              </a:rPr>
              <a:t>est-ce-qu’on</a:t>
            </a: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 peut faire cet après-midi?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7.	Quand </a:t>
            </a:r>
            <a:r>
              <a:rPr lang="fr-FR" dirty="0" err="1" smtClean="0">
                <a:solidFill>
                  <a:srgbClr val="FF0000"/>
                </a:solidFill>
                <a:latin typeface="Berlin Sans FB" pitchFamily="34" charset="0"/>
              </a:rPr>
              <a:t>est-ce-qu’elle</a:t>
            </a: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 peut venir?</a:t>
            </a:r>
          </a:p>
          <a:p>
            <a:pPr marL="514350" indent="-514350">
              <a:buNone/>
            </a:pPr>
            <a:r>
              <a:rPr lang="fr-FR" dirty="0" smtClean="0">
                <a:latin typeface="Berlin Sans FB" pitchFamily="34" charset="0"/>
              </a:rPr>
              <a:t>	</a:t>
            </a:r>
            <a:r>
              <a:rPr lang="fr-FR" dirty="0" smtClean="0">
                <a:solidFill>
                  <a:srgbClr val="00B050"/>
                </a:solidFill>
                <a:latin typeface="Berlin Sans FB" pitchFamily="34" charset="0"/>
              </a:rPr>
              <a:t>Quand peut-elle venir?</a:t>
            </a:r>
          </a:p>
          <a:p>
            <a:pPr marL="514350" indent="-514350">
              <a:buNone/>
            </a:pP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8.</a:t>
            </a:r>
            <a:r>
              <a:rPr lang="fr-FR" dirty="0" smtClean="0">
                <a:latin typeface="Berlin Sans FB" pitchFamily="34" charset="0"/>
              </a:rPr>
              <a:t>	</a:t>
            </a:r>
            <a:r>
              <a:rPr lang="fr-FR" dirty="0" smtClean="0">
                <a:solidFill>
                  <a:srgbClr val="FF0000"/>
                </a:solidFill>
                <a:latin typeface="Berlin Sans FB" pitchFamily="34" charset="0"/>
              </a:rPr>
              <a:t>Quelle maison est-ce-que tu préfères?</a:t>
            </a:r>
          </a:p>
          <a:p>
            <a:pPr marL="514350" indent="-514350">
              <a:buNone/>
            </a:pPr>
            <a:r>
              <a:rPr lang="fr-FR" dirty="0" smtClean="0">
                <a:latin typeface="Berlin Sans FB" pitchFamily="34" charset="0"/>
              </a:rPr>
              <a:t>	</a:t>
            </a:r>
            <a:r>
              <a:rPr lang="fr-FR" dirty="0" smtClean="0">
                <a:solidFill>
                  <a:srgbClr val="00B050"/>
                </a:solidFill>
                <a:latin typeface="Berlin Sans FB" pitchFamily="34" charset="0"/>
              </a:rPr>
              <a:t>Quelle maison préfères-tu?</a:t>
            </a:r>
            <a:endParaRPr lang="fr-FR" dirty="0" smtClean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86050" y="142852"/>
            <a:ext cx="353654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skerville Old Face" pitchFamily="18" charset="0"/>
              </a:rPr>
              <a:t>Answers</a:t>
            </a:r>
            <a:endParaRPr lang="en-GB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Picture 8" descr="http://all-free-download.com/images/graphiclarge/question_mark_clip_art_90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143116"/>
            <a:ext cx="2625740" cy="2625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0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5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0031" y="214290"/>
            <a:ext cx="82958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askerville Old Face" pitchFamily="18" charset="0"/>
              </a:rPr>
              <a:t>Question words - Test</a:t>
            </a:r>
            <a:endParaRPr lang="en-GB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500166" y="1357298"/>
          <a:ext cx="5786479" cy="531437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026774"/>
                <a:gridCol w="2759705"/>
              </a:tblGrid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Question word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English</a:t>
                      </a:r>
                      <a:endParaRPr lang="en-GB" sz="2400" dirty="0"/>
                    </a:p>
                  </a:txBody>
                  <a:tcPr/>
                </a:tc>
              </a:tr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A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who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B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what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C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where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D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why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E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how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F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when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G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who with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H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what time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44011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I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which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  <a:tr h="742372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  <a:latin typeface="Berlin Sans FB" pitchFamily="34" charset="0"/>
                        </a:rPr>
                        <a:t>J</a:t>
                      </a:r>
                      <a:endParaRPr lang="en-GB" sz="2400" b="1" dirty="0">
                        <a:solidFill>
                          <a:srgbClr val="FF0000"/>
                        </a:solidFill>
                        <a:latin typeface="Berlin Sans FB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how</a:t>
                      </a:r>
                      <a:r>
                        <a:rPr lang="en-GB" sz="2400" baseline="0" dirty="0" smtClean="0"/>
                        <a:t> much/many?</a:t>
                      </a:r>
                      <a:endParaRPr lang="en-GB" sz="2400" dirty="0">
                        <a:latin typeface="Berlin Sans FB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0022" y="214290"/>
            <a:ext cx="74558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7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askerville Old Face" pitchFamily="18" charset="0"/>
              </a:rPr>
              <a:t>Traduis</a:t>
            </a:r>
            <a:r>
              <a:rPr lang="en-GB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askerville Old Face" pitchFamily="18" charset="0"/>
              </a:rPr>
              <a:t> les phrases:</a:t>
            </a:r>
            <a:endParaRPr lang="en-GB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1600200"/>
            <a:ext cx="8786874" cy="4972072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fr-FR" dirty="0" smtClean="0">
                <a:latin typeface="Arial Rounded MT Bold" pitchFamily="34" charset="0"/>
              </a:rPr>
              <a:t>1. </a:t>
            </a:r>
            <a:r>
              <a:rPr lang="fr-FR" dirty="0" err="1" smtClean="0">
                <a:latin typeface="Arial Rounded MT Bold" pitchFamily="34" charset="0"/>
              </a:rPr>
              <a:t>Where</a:t>
            </a:r>
            <a:r>
              <a:rPr lang="fr-FR" dirty="0" smtClean="0">
                <a:latin typeface="Arial Rounded MT Bold" pitchFamily="34" charset="0"/>
              </a:rPr>
              <a:t> are </a:t>
            </a:r>
            <a:r>
              <a:rPr lang="fr-FR" dirty="0" err="1" smtClean="0">
                <a:latin typeface="Arial Rounded MT Bold" pitchFamily="34" charset="0"/>
              </a:rPr>
              <a:t>you</a:t>
            </a:r>
            <a:r>
              <a:rPr lang="fr-FR" dirty="0" smtClean="0">
                <a:latin typeface="Arial Rounded MT Bold" pitchFamily="34" charset="0"/>
              </a:rPr>
              <a:t>?</a:t>
            </a:r>
          </a:p>
          <a:p>
            <a:pPr>
              <a:buNone/>
            </a:pPr>
            <a:r>
              <a:rPr lang="fr-FR" dirty="0" smtClean="0">
                <a:latin typeface="Arial Rounded MT Bold" pitchFamily="34" charset="0"/>
              </a:rPr>
              <a:t>2. </a:t>
            </a:r>
            <a:r>
              <a:rPr lang="fr-FR" dirty="0" err="1" smtClean="0">
                <a:latin typeface="Arial Rounded MT Bold" pitchFamily="34" charset="0"/>
              </a:rPr>
              <a:t>When</a:t>
            </a:r>
            <a:r>
              <a:rPr lang="fr-FR" dirty="0" smtClean="0">
                <a:latin typeface="Arial Rounded MT Bold" pitchFamily="34" charset="0"/>
              </a:rPr>
              <a:t> do </a:t>
            </a:r>
            <a:r>
              <a:rPr lang="fr-FR" dirty="0" err="1" smtClean="0">
                <a:latin typeface="Arial Rounded MT Bold" pitchFamily="34" charset="0"/>
              </a:rPr>
              <a:t>you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want</a:t>
            </a:r>
            <a:r>
              <a:rPr lang="fr-FR" dirty="0" smtClean="0">
                <a:latin typeface="Arial Rounded MT Bold" pitchFamily="34" charset="0"/>
              </a:rPr>
              <a:t> to do </a:t>
            </a:r>
            <a:r>
              <a:rPr lang="fr-FR" dirty="0" err="1" smtClean="0">
                <a:latin typeface="Arial Rounded MT Bold" pitchFamily="34" charset="0"/>
              </a:rPr>
              <a:t>your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homework</a:t>
            </a:r>
            <a:r>
              <a:rPr lang="fr-FR" dirty="0" smtClean="0">
                <a:latin typeface="Arial Rounded MT Bold" pitchFamily="34" charset="0"/>
              </a:rPr>
              <a:t>?</a:t>
            </a:r>
          </a:p>
          <a:p>
            <a:pPr>
              <a:buNone/>
            </a:pPr>
            <a:r>
              <a:rPr lang="fr-FR" dirty="0" smtClean="0">
                <a:latin typeface="Arial Rounded MT Bold" pitchFamily="34" charset="0"/>
              </a:rPr>
              <a:t>3. </a:t>
            </a:r>
            <a:r>
              <a:rPr lang="fr-FR" dirty="0" err="1" smtClean="0">
                <a:latin typeface="Arial Rounded MT Bold" pitchFamily="34" charset="0"/>
              </a:rPr>
              <a:t>What</a:t>
            </a:r>
            <a:r>
              <a:rPr lang="fr-FR" dirty="0" smtClean="0">
                <a:latin typeface="Arial Rounded MT Bold" pitchFamily="34" charset="0"/>
              </a:rPr>
              <a:t> time </a:t>
            </a:r>
            <a:r>
              <a:rPr lang="fr-FR" dirty="0" err="1" smtClean="0">
                <a:latin typeface="Arial Rounded MT Bold" pitchFamily="34" charset="0"/>
              </a:rPr>
              <a:t>is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he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going</a:t>
            </a:r>
            <a:r>
              <a:rPr lang="fr-FR" dirty="0" smtClean="0">
                <a:latin typeface="Arial Rounded MT Bold" pitchFamily="34" charset="0"/>
              </a:rPr>
              <a:t> home?</a:t>
            </a:r>
          </a:p>
          <a:p>
            <a:pPr>
              <a:buNone/>
            </a:pPr>
            <a:r>
              <a:rPr lang="fr-FR" dirty="0" smtClean="0">
                <a:latin typeface="Arial Rounded MT Bold" pitchFamily="34" charset="0"/>
              </a:rPr>
              <a:t>4. How </a:t>
            </a:r>
            <a:r>
              <a:rPr lang="fr-FR" dirty="0" err="1" smtClean="0">
                <a:latin typeface="Arial Rounded MT Bold" pitchFamily="34" charset="0"/>
              </a:rPr>
              <a:t>was</a:t>
            </a:r>
            <a:r>
              <a:rPr lang="fr-FR" dirty="0" smtClean="0">
                <a:latin typeface="Arial Rounded MT Bold" pitchFamily="34" charset="0"/>
              </a:rPr>
              <a:t> the film?</a:t>
            </a:r>
          </a:p>
          <a:p>
            <a:pPr>
              <a:buNone/>
            </a:pPr>
            <a:r>
              <a:rPr lang="fr-FR" dirty="0" smtClean="0">
                <a:latin typeface="Arial Rounded MT Bold" pitchFamily="34" charset="0"/>
              </a:rPr>
              <a:t>5. </a:t>
            </a:r>
            <a:r>
              <a:rPr lang="fr-FR" dirty="0" err="1" smtClean="0">
                <a:latin typeface="Arial Rounded MT Bold" pitchFamily="34" charset="0"/>
              </a:rPr>
              <a:t>Why</a:t>
            </a:r>
            <a:r>
              <a:rPr lang="fr-FR" dirty="0" smtClean="0">
                <a:latin typeface="Arial Rounded MT Bold" pitchFamily="34" charset="0"/>
              </a:rPr>
              <a:t> are </a:t>
            </a:r>
            <a:r>
              <a:rPr lang="fr-FR" dirty="0" err="1" smtClean="0">
                <a:latin typeface="Arial Rounded MT Bold" pitchFamily="34" charset="0"/>
              </a:rPr>
              <a:t>we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here</a:t>
            </a:r>
            <a:r>
              <a:rPr lang="fr-FR" dirty="0" smtClean="0">
                <a:latin typeface="Arial Rounded MT Bold" pitchFamily="34" charset="0"/>
              </a:rPr>
              <a:t>?</a:t>
            </a:r>
          </a:p>
          <a:p>
            <a:pPr>
              <a:buNone/>
            </a:pPr>
            <a:r>
              <a:rPr lang="fr-FR" dirty="0" smtClean="0">
                <a:latin typeface="Arial Rounded MT Bold" pitchFamily="34" charset="0"/>
              </a:rPr>
              <a:t>6. </a:t>
            </a:r>
            <a:r>
              <a:rPr lang="fr-FR" dirty="0" err="1" smtClean="0">
                <a:latin typeface="Arial Rounded MT Bold" pitchFamily="34" charset="0"/>
              </a:rPr>
              <a:t>Who</a:t>
            </a:r>
            <a:r>
              <a:rPr lang="fr-FR" dirty="0" smtClean="0">
                <a:latin typeface="Arial Rounded MT Bold" pitchFamily="34" charset="0"/>
              </a:rPr>
              <a:t> are </a:t>
            </a:r>
            <a:r>
              <a:rPr lang="fr-FR" dirty="0" err="1" smtClean="0">
                <a:latin typeface="Arial Rounded MT Bold" pitchFamily="34" charset="0"/>
              </a:rPr>
              <a:t>they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going</a:t>
            </a:r>
            <a:r>
              <a:rPr lang="fr-FR" dirty="0" smtClean="0">
                <a:latin typeface="Arial Rounded MT Bold" pitchFamily="34" charset="0"/>
              </a:rPr>
              <a:t> to the </a:t>
            </a:r>
            <a:r>
              <a:rPr lang="fr-FR" dirty="0" err="1" smtClean="0">
                <a:latin typeface="Arial Rounded MT Bold" pitchFamily="34" charset="0"/>
              </a:rPr>
              <a:t>park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with</a:t>
            </a:r>
            <a:r>
              <a:rPr lang="fr-FR" dirty="0" smtClean="0">
                <a:latin typeface="Arial Rounded MT Bold" pitchFamily="34" charset="0"/>
              </a:rPr>
              <a:t>?</a:t>
            </a:r>
          </a:p>
          <a:p>
            <a:pPr>
              <a:buNone/>
            </a:pPr>
            <a:r>
              <a:rPr lang="fr-FR" dirty="0" smtClean="0">
                <a:latin typeface="Arial Rounded MT Bold" pitchFamily="34" charset="0"/>
              </a:rPr>
              <a:t>7. </a:t>
            </a:r>
            <a:r>
              <a:rPr lang="fr-FR" dirty="0" err="1" smtClean="0">
                <a:latin typeface="Arial Rounded MT Bold" pitchFamily="34" charset="0"/>
              </a:rPr>
              <a:t>Which</a:t>
            </a:r>
            <a:r>
              <a:rPr lang="fr-FR" dirty="0" smtClean="0">
                <a:latin typeface="Arial Rounded MT Bold" pitchFamily="34" charset="0"/>
              </a:rPr>
              <a:t> car do </a:t>
            </a:r>
            <a:r>
              <a:rPr lang="fr-FR" dirty="0" err="1" smtClean="0">
                <a:latin typeface="Arial Rounded MT Bold" pitchFamily="34" charset="0"/>
              </a:rPr>
              <a:t>you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prefer</a:t>
            </a:r>
            <a:r>
              <a:rPr lang="fr-FR" dirty="0" smtClean="0">
                <a:latin typeface="Arial Rounded MT Bold" pitchFamily="34" charset="0"/>
              </a:rPr>
              <a:t>?</a:t>
            </a:r>
          </a:p>
          <a:p>
            <a:pPr>
              <a:buNone/>
            </a:pPr>
            <a:r>
              <a:rPr lang="fr-FR" dirty="0" smtClean="0">
                <a:latin typeface="Arial Rounded MT Bold" pitchFamily="34" charset="0"/>
              </a:rPr>
              <a:t>8. </a:t>
            </a:r>
            <a:r>
              <a:rPr lang="fr-FR" dirty="0" err="1" smtClean="0">
                <a:latin typeface="Arial Rounded MT Bold" pitchFamily="34" charset="0"/>
              </a:rPr>
              <a:t>What</a:t>
            </a:r>
            <a:r>
              <a:rPr lang="fr-FR" dirty="0" smtClean="0">
                <a:latin typeface="Arial Rounded MT Bold" pitchFamily="34" charset="0"/>
              </a:rPr>
              <a:t> are </a:t>
            </a:r>
            <a:r>
              <a:rPr lang="fr-FR" dirty="0" err="1" smtClean="0">
                <a:latin typeface="Arial Rounded MT Bold" pitchFamily="34" charset="0"/>
              </a:rPr>
              <a:t>you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going</a:t>
            </a:r>
            <a:r>
              <a:rPr lang="fr-FR" dirty="0" smtClean="0">
                <a:latin typeface="Arial Rounded MT Bold" pitchFamily="34" charset="0"/>
              </a:rPr>
              <a:t> to </a:t>
            </a:r>
            <a:r>
              <a:rPr lang="fr-FR" dirty="0" err="1" smtClean="0">
                <a:latin typeface="Arial Rounded MT Bold" pitchFamily="34" charset="0"/>
              </a:rPr>
              <a:t>watch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tonight</a:t>
            </a:r>
            <a:r>
              <a:rPr lang="fr-FR" dirty="0" smtClean="0">
                <a:latin typeface="Arial Rounded MT Bold" pitchFamily="34" charset="0"/>
              </a:rPr>
              <a:t>?</a:t>
            </a:r>
          </a:p>
          <a:p>
            <a:pPr>
              <a:buNone/>
            </a:pPr>
            <a:r>
              <a:rPr lang="fr-FR" dirty="0" smtClean="0">
                <a:latin typeface="Arial Rounded MT Bold" pitchFamily="34" charset="0"/>
              </a:rPr>
              <a:t>9. </a:t>
            </a:r>
            <a:r>
              <a:rPr lang="fr-FR" dirty="0" err="1" smtClean="0">
                <a:latin typeface="Arial Rounded MT Bold" pitchFamily="34" charset="0"/>
              </a:rPr>
              <a:t>Who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is</a:t>
            </a:r>
            <a:r>
              <a:rPr lang="fr-FR" dirty="0" smtClean="0">
                <a:latin typeface="Arial Rounded MT Bold" pitchFamily="34" charset="0"/>
              </a:rPr>
              <a:t> </a:t>
            </a:r>
            <a:r>
              <a:rPr lang="fr-FR" dirty="0" err="1" smtClean="0">
                <a:latin typeface="Arial Rounded MT Bold" pitchFamily="34" charset="0"/>
              </a:rPr>
              <a:t>you</a:t>
            </a:r>
            <a:r>
              <a:rPr lang="fr-FR" dirty="0" smtClean="0">
                <a:latin typeface="Arial Rounded MT Bold" pitchFamily="34" charset="0"/>
              </a:rPr>
              <a:t> maths </a:t>
            </a:r>
            <a:r>
              <a:rPr lang="fr-FR" dirty="0" err="1" smtClean="0">
                <a:latin typeface="Arial Rounded MT Bold" pitchFamily="34" charset="0"/>
              </a:rPr>
              <a:t>teacher</a:t>
            </a:r>
            <a:r>
              <a:rPr lang="fr-FR" dirty="0" smtClean="0">
                <a:latin typeface="Arial Rounded MT Bold" pitchFamily="34" charset="0"/>
              </a:rPr>
              <a:t>?</a:t>
            </a:r>
          </a:p>
          <a:p>
            <a:endParaRPr lang="fr-FR" dirty="0" smtClean="0">
              <a:latin typeface="Arial Rounded MT Bold" pitchFamily="34" charset="0"/>
            </a:endParaRPr>
          </a:p>
          <a:p>
            <a:endParaRPr lang="fr-FR" dirty="0" smtClean="0">
              <a:latin typeface="Arial Rounded MT Bold" pitchFamily="34" charset="0"/>
            </a:endParaRPr>
          </a:p>
          <a:p>
            <a:endParaRPr lang="fr-FR" dirty="0" smtClean="0">
              <a:latin typeface="Arial Rounded MT Bold" pitchFamily="34" charset="0"/>
            </a:endParaRPr>
          </a:p>
          <a:p>
            <a:endParaRPr lang="fr-FR" dirty="0" smtClean="0">
              <a:latin typeface="Arial Rounded MT Bold" pitchFamily="34" charset="0"/>
            </a:endParaRPr>
          </a:p>
          <a:p>
            <a:endParaRPr lang="fr-FR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r>
              <a:rPr lang="en-GB" dirty="0" smtClean="0">
                <a:latin typeface="Berlin Sans FB" pitchFamily="34" charset="0"/>
              </a:rPr>
              <a:t>It is a question that can simply be answered with </a:t>
            </a:r>
            <a:r>
              <a:rPr lang="en-GB" dirty="0" smtClean="0">
                <a:solidFill>
                  <a:srgbClr val="FF0000"/>
                </a:solidFill>
                <a:latin typeface="Berlin Sans FB" pitchFamily="34" charset="0"/>
              </a:rPr>
              <a:t>YES</a:t>
            </a:r>
            <a:r>
              <a:rPr lang="en-GB" dirty="0" smtClean="0">
                <a:latin typeface="Berlin Sans FB" pitchFamily="34" charset="0"/>
              </a:rPr>
              <a:t> or </a:t>
            </a:r>
            <a:r>
              <a:rPr lang="en-GB" dirty="0" smtClean="0">
                <a:solidFill>
                  <a:srgbClr val="FF0000"/>
                </a:solidFill>
                <a:latin typeface="Berlin Sans FB" pitchFamily="34" charset="0"/>
              </a:rPr>
              <a:t>NO</a:t>
            </a:r>
            <a:r>
              <a:rPr lang="en-GB" dirty="0" smtClean="0">
                <a:latin typeface="Berlin Sans FB" pitchFamily="34" charset="0"/>
              </a:rPr>
              <a:t>.</a:t>
            </a:r>
          </a:p>
          <a:p>
            <a:r>
              <a:rPr lang="en-GB" dirty="0" err="1" smtClean="0">
                <a:solidFill>
                  <a:srgbClr val="7030A0"/>
                </a:solidFill>
                <a:latin typeface="Berlin Sans FB" pitchFamily="34" charset="0"/>
              </a:rPr>
              <a:t>Eg</a:t>
            </a:r>
            <a:r>
              <a:rPr lang="en-GB" dirty="0" smtClean="0">
                <a:solidFill>
                  <a:srgbClr val="7030A0"/>
                </a:solidFill>
                <a:latin typeface="Berlin Sans FB" pitchFamily="34" charset="0"/>
              </a:rPr>
              <a:t>: </a:t>
            </a:r>
            <a:r>
              <a:rPr lang="en-GB" dirty="0" smtClean="0">
                <a:latin typeface="Berlin Sans FB" pitchFamily="34" charset="0"/>
              </a:rPr>
              <a:t>	</a:t>
            </a:r>
            <a:r>
              <a:rPr lang="en-GB" dirty="0" smtClean="0">
                <a:solidFill>
                  <a:srgbClr val="00B050"/>
                </a:solidFill>
                <a:latin typeface="Berlin Sans FB" pitchFamily="34" charset="0"/>
              </a:rPr>
              <a:t>Do you like cheese?</a:t>
            </a:r>
          </a:p>
          <a:p>
            <a:pPr lvl="4">
              <a:buNone/>
            </a:pPr>
            <a:r>
              <a:rPr lang="en-GB" sz="3200" dirty="0" smtClean="0">
                <a:solidFill>
                  <a:srgbClr val="00B050"/>
                </a:solidFill>
                <a:latin typeface="Berlin Sans FB" pitchFamily="34" charset="0"/>
              </a:rPr>
              <a:t>Are you my teacher?</a:t>
            </a:r>
          </a:p>
          <a:p>
            <a:pPr lvl="4">
              <a:buNone/>
            </a:pPr>
            <a:r>
              <a:rPr lang="en-GB" sz="3200" dirty="0" smtClean="0">
                <a:solidFill>
                  <a:srgbClr val="00B050"/>
                </a:solidFill>
                <a:latin typeface="Berlin Sans FB" pitchFamily="34" charset="0"/>
              </a:rPr>
              <a:t>Do you work?</a:t>
            </a:r>
          </a:p>
          <a:p>
            <a:pPr lvl="4">
              <a:buNone/>
            </a:pPr>
            <a:r>
              <a:rPr lang="en-GB" sz="3200" dirty="0" smtClean="0">
                <a:solidFill>
                  <a:srgbClr val="00B050"/>
                </a:solidFill>
                <a:latin typeface="Berlin Sans FB" pitchFamily="34" charset="0"/>
              </a:rPr>
              <a:t>Do you have any brothers or sisters?</a:t>
            </a:r>
          </a:p>
          <a:p>
            <a:pPr lvl="4">
              <a:buNone/>
            </a:pPr>
            <a:endParaRPr lang="en-GB" sz="3200" dirty="0" smtClean="0">
              <a:latin typeface="Aardvark Cafe" pitchFamily="2" charset="0"/>
            </a:endParaRPr>
          </a:p>
          <a:p>
            <a:pPr lvl="4">
              <a:buNone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386700" y="357166"/>
            <a:ext cx="6399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7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</a:rPr>
              <a:t>Closed questions</a:t>
            </a:r>
            <a:endParaRPr lang="en-GB" sz="7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12" descr="http://www.backtobasicsembroidery.com/images/DeskDecoS/question-mar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14818"/>
            <a:ext cx="2071702" cy="2239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72098"/>
          </a:xfrm>
        </p:spPr>
        <p:txBody>
          <a:bodyPr>
            <a:normAutofit fontScale="92500"/>
          </a:bodyPr>
          <a:lstStyle/>
          <a:p>
            <a:r>
              <a:rPr lang="en-GB" sz="2800" dirty="0" smtClean="0">
                <a:latin typeface="Berlin Sans FB" pitchFamily="34" charset="0"/>
              </a:rPr>
              <a:t>In French, there is one easy way to form CLOSED QUESTIONS.</a:t>
            </a:r>
          </a:p>
          <a:p>
            <a:endParaRPr lang="en-GB" sz="2800" dirty="0" smtClean="0">
              <a:latin typeface="Berlin Sans FB" pitchFamily="34" charset="0"/>
            </a:endParaRPr>
          </a:p>
          <a:p>
            <a:r>
              <a:rPr lang="en-GB" sz="2800" dirty="0" smtClean="0">
                <a:latin typeface="Berlin Sans FB" pitchFamily="34" charset="0"/>
              </a:rPr>
              <a:t>Start the question with ‘</a:t>
            </a:r>
            <a:r>
              <a:rPr lang="en-GB" sz="2800" dirty="0" err="1" smtClean="0">
                <a:latin typeface="Berlin Sans FB" pitchFamily="34" charset="0"/>
              </a:rPr>
              <a:t>Est-ce-que</a:t>
            </a:r>
            <a:r>
              <a:rPr lang="en-GB" sz="2800" dirty="0" smtClean="0">
                <a:latin typeface="Berlin Sans FB" pitchFamily="34" charset="0"/>
              </a:rPr>
              <a:t>...’</a:t>
            </a:r>
          </a:p>
          <a:p>
            <a:endParaRPr lang="en-GB" sz="2800" dirty="0" smtClean="0">
              <a:latin typeface="Berlin Sans FB" pitchFamily="34" charset="0"/>
            </a:endParaRPr>
          </a:p>
          <a:p>
            <a:r>
              <a:rPr lang="en-GB" sz="2800" dirty="0" smtClean="0">
                <a:latin typeface="Berlin Sans FB" pitchFamily="34" charset="0"/>
              </a:rPr>
              <a:t>‘</a:t>
            </a:r>
            <a:r>
              <a:rPr lang="en-GB" sz="2800" dirty="0" err="1" smtClean="0">
                <a:latin typeface="Berlin Sans FB" pitchFamily="34" charset="0"/>
              </a:rPr>
              <a:t>Est-ce-que</a:t>
            </a:r>
            <a:r>
              <a:rPr lang="en-GB" sz="2800" dirty="0" smtClean="0">
                <a:latin typeface="Berlin Sans FB" pitchFamily="34" charset="0"/>
              </a:rPr>
              <a:t>...’ cannot be translated into English. It is just a way of showing that you are about to ask a question.</a:t>
            </a:r>
          </a:p>
          <a:p>
            <a:endParaRPr lang="en-GB" sz="2800" dirty="0" smtClean="0">
              <a:latin typeface="Berlin Sans FB" pitchFamily="34" charset="0"/>
            </a:endParaRPr>
          </a:p>
          <a:p>
            <a:r>
              <a:rPr lang="en-GB" sz="2800" dirty="0" smtClean="0">
                <a:latin typeface="Berlin Sans FB" pitchFamily="34" charset="0"/>
              </a:rPr>
              <a:t>At the end of the sentence, you will need to add a question mark and raise your voice when saying it.</a:t>
            </a:r>
          </a:p>
          <a:p>
            <a:pPr lvl="4">
              <a:buNone/>
            </a:pPr>
            <a:endParaRPr lang="en-GB" sz="3200" dirty="0" smtClean="0">
              <a:latin typeface="Aardvark Cafe" pitchFamily="2" charset="0"/>
            </a:endParaRPr>
          </a:p>
          <a:p>
            <a:pPr lvl="4">
              <a:buNone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386700" y="357166"/>
            <a:ext cx="63995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7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</a:rPr>
              <a:t>Closed questions</a:t>
            </a:r>
            <a:endParaRPr lang="en-GB" sz="7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07209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FF0000"/>
                </a:solidFill>
                <a:latin typeface="Berlin Sans FB" pitchFamily="34" charset="0"/>
              </a:rPr>
              <a:t>Do you work?	</a:t>
            </a:r>
            <a:r>
              <a:rPr lang="en-GB" sz="2800" dirty="0" smtClean="0">
                <a:latin typeface="Berlin Sans FB" pitchFamily="34" charset="0"/>
              </a:rPr>
              <a:t>	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Est-ce-que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tu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travailles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</a:p>
          <a:p>
            <a:r>
              <a:rPr lang="en-GB" sz="2800" dirty="0" smtClean="0">
                <a:solidFill>
                  <a:srgbClr val="FF0000"/>
                </a:solidFill>
                <a:latin typeface="Berlin Sans FB" pitchFamily="34" charset="0"/>
              </a:rPr>
              <a:t>Are you my teacher?</a:t>
            </a:r>
            <a:r>
              <a:rPr lang="en-GB" sz="2800" dirty="0" smtClean="0">
                <a:latin typeface="Berlin Sans FB" pitchFamily="34" charset="0"/>
              </a:rPr>
              <a:t>	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Est-ce-que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vous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êtes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mon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prof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</a:p>
          <a:p>
            <a:pPr>
              <a:buNone/>
            </a:pPr>
            <a:endParaRPr lang="en-GB" sz="2800" dirty="0" smtClean="0">
              <a:latin typeface="Berlin Sans FB" pitchFamily="34" charset="0"/>
            </a:endParaRPr>
          </a:p>
          <a:p>
            <a:r>
              <a:rPr lang="en-GB" sz="2800" dirty="0" smtClean="0">
                <a:latin typeface="Berlin Sans FB" pitchFamily="34" charset="0"/>
              </a:rPr>
              <a:t>When using </a:t>
            </a:r>
            <a:r>
              <a:rPr lang="en-GB" sz="2800" dirty="0" smtClean="0">
                <a:solidFill>
                  <a:srgbClr val="0070C0"/>
                </a:solidFill>
                <a:latin typeface="Berlin Sans FB" pitchFamily="34" charset="0"/>
              </a:rPr>
              <a:t>‘</a:t>
            </a:r>
            <a:r>
              <a:rPr lang="en-GB" sz="2800" dirty="0" err="1" smtClean="0">
                <a:solidFill>
                  <a:srgbClr val="0070C0"/>
                </a:solidFill>
                <a:latin typeface="Berlin Sans FB" pitchFamily="34" charset="0"/>
              </a:rPr>
              <a:t>Est-ce-que</a:t>
            </a:r>
            <a:r>
              <a:rPr lang="en-GB" sz="2800" dirty="0" smtClean="0">
                <a:solidFill>
                  <a:srgbClr val="0070C0"/>
                </a:solidFill>
                <a:latin typeface="Berlin Sans FB" pitchFamily="34" charset="0"/>
              </a:rPr>
              <a:t>’</a:t>
            </a:r>
            <a:r>
              <a:rPr lang="en-GB" sz="2800" dirty="0" smtClean="0">
                <a:latin typeface="Berlin Sans FB" pitchFamily="34" charset="0"/>
              </a:rPr>
              <a:t>,</a:t>
            </a:r>
            <a:r>
              <a:rPr lang="en-GB" sz="2800" dirty="0" smtClean="0">
                <a:solidFill>
                  <a:srgbClr val="0070C0"/>
                </a:solidFill>
                <a:latin typeface="Berlin Sans FB" pitchFamily="34" charset="0"/>
              </a:rPr>
              <a:t> </a:t>
            </a:r>
            <a:r>
              <a:rPr lang="en-GB" sz="2800" dirty="0" smtClean="0">
                <a:latin typeface="Berlin Sans FB" pitchFamily="34" charset="0"/>
              </a:rPr>
              <a:t>you do not need to do a subject-verb inversion.</a:t>
            </a:r>
          </a:p>
          <a:p>
            <a:pPr>
              <a:buNone/>
            </a:pPr>
            <a:r>
              <a:rPr lang="en-GB" sz="2800" dirty="0" smtClean="0">
                <a:latin typeface="Berlin Sans FB" pitchFamily="34" charset="0"/>
              </a:rPr>
              <a:t>	</a:t>
            </a:r>
          </a:p>
          <a:p>
            <a:pPr>
              <a:buNone/>
            </a:pPr>
            <a:r>
              <a:rPr lang="en-GB" sz="2800" dirty="0" err="1" smtClean="0">
                <a:solidFill>
                  <a:srgbClr val="7030A0"/>
                </a:solidFill>
                <a:latin typeface="Berlin Sans FB" pitchFamily="34" charset="0"/>
              </a:rPr>
              <a:t>Eg</a:t>
            </a:r>
            <a:r>
              <a:rPr lang="en-GB" sz="2800" dirty="0" smtClean="0">
                <a:solidFill>
                  <a:srgbClr val="7030A0"/>
                </a:solidFill>
                <a:latin typeface="Berlin Sans FB" pitchFamily="34" charset="0"/>
              </a:rPr>
              <a:t>:</a:t>
            </a:r>
            <a:r>
              <a:rPr lang="en-GB" sz="2600" dirty="0" smtClean="0">
                <a:latin typeface="Berlin Sans FB" pitchFamily="34" charset="0"/>
              </a:rPr>
              <a:t>	You like cheese.		</a:t>
            </a:r>
            <a:r>
              <a:rPr lang="en-GB" sz="2600" dirty="0" smtClean="0">
                <a:solidFill>
                  <a:srgbClr val="00B050"/>
                </a:solidFill>
                <a:latin typeface="Berlin Sans FB" pitchFamily="34" charset="0"/>
              </a:rPr>
              <a:t>       </a:t>
            </a:r>
            <a:r>
              <a:rPr lang="en-GB" sz="2600" dirty="0" err="1" smtClean="0">
                <a:solidFill>
                  <a:srgbClr val="00B050"/>
                </a:solidFill>
                <a:latin typeface="Berlin Sans FB" pitchFamily="34" charset="0"/>
              </a:rPr>
              <a:t>Tu</a:t>
            </a:r>
            <a:r>
              <a:rPr lang="en-GB" sz="26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600" dirty="0" err="1" smtClean="0">
                <a:solidFill>
                  <a:srgbClr val="00B050"/>
                </a:solidFill>
                <a:latin typeface="Berlin Sans FB" pitchFamily="34" charset="0"/>
              </a:rPr>
              <a:t>aimes</a:t>
            </a:r>
            <a:r>
              <a:rPr lang="en-GB" sz="2600" dirty="0" smtClean="0">
                <a:solidFill>
                  <a:srgbClr val="00B050"/>
                </a:solidFill>
                <a:latin typeface="Berlin Sans FB" pitchFamily="34" charset="0"/>
              </a:rPr>
              <a:t> le </a:t>
            </a:r>
            <a:r>
              <a:rPr lang="en-GB" sz="2600" dirty="0" err="1" smtClean="0">
                <a:solidFill>
                  <a:srgbClr val="00B050"/>
                </a:solidFill>
                <a:latin typeface="Berlin Sans FB" pitchFamily="34" charset="0"/>
              </a:rPr>
              <a:t>fromage</a:t>
            </a:r>
            <a:r>
              <a:rPr lang="en-GB" sz="2600" dirty="0" smtClean="0">
                <a:solidFill>
                  <a:srgbClr val="00B050"/>
                </a:solidFill>
                <a:latin typeface="Berlin Sans FB" pitchFamily="34" charset="0"/>
              </a:rPr>
              <a:t>.</a:t>
            </a:r>
          </a:p>
          <a:p>
            <a:pPr>
              <a:buNone/>
            </a:pPr>
            <a:r>
              <a:rPr lang="en-GB" sz="2600" dirty="0" smtClean="0">
                <a:latin typeface="Berlin Sans FB" pitchFamily="34" charset="0"/>
              </a:rPr>
              <a:t>		Do you like cheese?	</a:t>
            </a:r>
            <a:r>
              <a:rPr lang="en-GB" sz="2600" dirty="0" err="1" smtClean="0">
                <a:solidFill>
                  <a:srgbClr val="00B050"/>
                </a:solidFill>
                <a:latin typeface="Berlin Sans FB" pitchFamily="34" charset="0"/>
              </a:rPr>
              <a:t>Est-ce-que</a:t>
            </a:r>
            <a:r>
              <a:rPr lang="en-GB" sz="26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600" dirty="0" err="1" smtClean="0">
                <a:solidFill>
                  <a:srgbClr val="00B050"/>
                </a:solidFill>
                <a:latin typeface="Berlin Sans FB" pitchFamily="34" charset="0"/>
              </a:rPr>
              <a:t>tu</a:t>
            </a:r>
            <a:r>
              <a:rPr lang="en-GB" sz="2600" dirty="0" smtClean="0">
                <a:solidFill>
                  <a:srgbClr val="00B050"/>
                </a:solidFill>
                <a:latin typeface="Berlin Sans FB" pitchFamily="34" charset="0"/>
              </a:rPr>
              <a:t> </a:t>
            </a:r>
            <a:r>
              <a:rPr lang="en-GB" sz="2600" dirty="0" err="1" smtClean="0">
                <a:solidFill>
                  <a:srgbClr val="00B050"/>
                </a:solidFill>
                <a:latin typeface="Berlin Sans FB" pitchFamily="34" charset="0"/>
              </a:rPr>
              <a:t>aimes</a:t>
            </a:r>
            <a:r>
              <a:rPr lang="en-GB" sz="2600" dirty="0" smtClean="0">
                <a:solidFill>
                  <a:srgbClr val="00B050"/>
                </a:solidFill>
                <a:latin typeface="Berlin Sans FB" pitchFamily="34" charset="0"/>
              </a:rPr>
              <a:t> le </a:t>
            </a:r>
            <a:r>
              <a:rPr lang="en-GB" sz="2600" dirty="0" err="1" smtClean="0">
                <a:solidFill>
                  <a:srgbClr val="00B050"/>
                </a:solidFill>
                <a:latin typeface="Berlin Sans FB" pitchFamily="34" charset="0"/>
              </a:rPr>
              <a:t>fromage</a:t>
            </a:r>
            <a:r>
              <a:rPr lang="en-GB" sz="26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357167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</a:rPr>
              <a:t>Examples of closed question</a:t>
            </a:r>
            <a:endParaRPr lang="en-GB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07209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  <a:latin typeface="Berlin Sans FB" pitchFamily="34" charset="0"/>
              </a:rPr>
              <a:t>Translate the following into French:</a:t>
            </a:r>
          </a:p>
          <a:p>
            <a:pPr>
              <a:buNone/>
            </a:pPr>
            <a:endParaRPr lang="en-GB" sz="2800" dirty="0" smtClean="0">
              <a:latin typeface="Berlin Sans FB" pitchFamily="34" charset="0"/>
            </a:endParaRP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Do you eat meat?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Are you at home?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Do you want some chocolate?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Is he going to the supermarket?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Do you like watching TV?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357166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</a:rPr>
              <a:t>Exercise</a:t>
            </a:r>
            <a:endParaRPr lang="en-GB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10" descr="http://hill.troy.k12.mi.us/staff/bnewingham/myweb3/2006-2007%20Photos/Mystery/Portfolio/magnify%20question%20mar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143380"/>
            <a:ext cx="3551322" cy="247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072098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800" dirty="0" smtClean="0">
              <a:latin typeface="Berlin Sans FB" pitchFamily="34" charset="0"/>
            </a:endParaRPr>
          </a:p>
          <a:p>
            <a:pPr marL="514350" indent="-514350">
              <a:buAutoNum type="arabicPeriod"/>
            </a:pPr>
            <a:r>
              <a:rPr lang="en-GB" sz="2800" dirty="0" err="1" smtClean="0">
                <a:latin typeface="Berlin Sans FB" pitchFamily="34" charset="0"/>
              </a:rPr>
              <a:t>Est-ce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que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tu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manges</a:t>
            </a:r>
            <a:r>
              <a:rPr lang="en-GB" sz="2800" dirty="0" smtClean="0">
                <a:latin typeface="Berlin Sans FB" pitchFamily="34" charset="0"/>
              </a:rPr>
              <a:t> de la </a:t>
            </a:r>
            <a:r>
              <a:rPr lang="en-GB" sz="2800" dirty="0" err="1" smtClean="0">
                <a:latin typeface="Berlin Sans FB" pitchFamily="34" charset="0"/>
              </a:rPr>
              <a:t>viande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  <a:p>
            <a:pPr marL="514350" indent="-514350">
              <a:buAutoNum type="arabicPeriod"/>
            </a:pPr>
            <a:r>
              <a:rPr lang="en-GB" sz="2800" dirty="0" err="1" smtClean="0">
                <a:latin typeface="Berlin Sans FB" pitchFamily="34" charset="0"/>
              </a:rPr>
              <a:t>Est-ce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que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tu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es</a:t>
            </a:r>
            <a:r>
              <a:rPr lang="en-GB" sz="2800" dirty="0" smtClean="0">
                <a:latin typeface="Berlin Sans FB" pitchFamily="34" charset="0"/>
              </a:rPr>
              <a:t> à la </a:t>
            </a:r>
            <a:r>
              <a:rPr lang="en-GB" sz="2800" dirty="0" err="1" smtClean="0">
                <a:latin typeface="Berlin Sans FB" pitchFamily="34" charset="0"/>
              </a:rPr>
              <a:t>maison</a:t>
            </a:r>
            <a:r>
              <a:rPr lang="en-GB" sz="2800" dirty="0" smtClean="0">
                <a:latin typeface="Berlin Sans FB" pitchFamily="34" charset="0"/>
              </a:rPr>
              <a:t> / chez </a:t>
            </a:r>
            <a:r>
              <a:rPr lang="en-GB" sz="2800" dirty="0" err="1" smtClean="0">
                <a:latin typeface="Berlin Sans FB" pitchFamily="34" charset="0"/>
              </a:rPr>
              <a:t>toi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  <a:p>
            <a:pPr marL="514350" indent="-514350">
              <a:buAutoNum type="arabicPeriod"/>
            </a:pPr>
            <a:r>
              <a:rPr lang="en-GB" sz="2800" dirty="0" err="1" smtClean="0">
                <a:latin typeface="Berlin Sans FB" pitchFamily="34" charset="0"/>
              </a:rPr>
              <a:t>Est-ce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que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tu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veux</a:t>
            </a:r>
            <a:r>
              <a:rPr lang="en-GB" sz="2800" dirty="0" smtClean="0">
                <a:latin typeface="Berlin Sans FB" pitchFamily="34" charset="0"/>
              </a:rPr>
              <a:t> du </a:t>
            </a:r>
            <a:r>
              <a:rPr lang="en-GB" sz="2800" dirty="0" err="1" smtClean="0">
                <a:latin typeface="Berlin Sans FB" pitchFamily="34" charset="0"/>
              </a:rPr>
              <a:t>chocolat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  <a:p>
            <a:pPr marL="514350" indent="-514350">
              <a:buAutoNum type="arabicPeriod"/>
            </a:pPr>
            <a:r>
              <a:rPr lang="en-GB" sz="2800" dirty="0" err="1" smtClean="0">
                <a:latin typeface="Berlin Sans FB" pitchFamily="34" charset="0"/>
              </a:rPr>
              <a:t>Est-ce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qu’il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va</a:t>
            </a:r>
            <a:r>
              <a:rPr lang="en-GB" sz="2800" dirty="0" smtClean="0">
                <a:latin typeface="Berlin Sans FB" pitchFamily="34" charset="0"/>
              </a:rPr>
              <a:t> au </a:t>
            </a:r>
            <a:r>
              <a:rPr lang="en-GB" sz="2800" dirty="0" err="1" smtClean="0">
                <a:latin typeface="Berlin Sans FB" pitchFamily="34" charset="0"/>
              </a:rPr>
              <a:t>supermarché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  <a:p>
            <a:pPr marL="514350" indent="-514350">
              <a:buAutoNum type="arabicPeriod"/>
            </a:pPr>
            <a:r>
              <a:rPr lang="en-GB" sz="2800" dirty="0" err="1" smtClean="0">
                <a:latin typeface="Berlin Sans FB" pitchFamily="34" charset="0"/>
              </a:rPr>
              <a:t>Est-ce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que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tu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aimes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regarder</a:t>
            </a:r>
            <a:r>
              <a:rPr lang="en-GB" sz="2800" dirty="0" smtClean="0">
                <a:latin typeface="Berlin Sans FB" pitchFamily="34" charset="0"/>
              </a:rPr>
              <a:t> la </a:t>
            </a:r>
            <a:r>
              <a:rPr lang="en-GB" sz="2800" dirty="0" err="1" smtClean="0">
                <a:latin typeface="Berlin Sans FB" pitchFamily="34" charset="0"/>
              </a:rPr>
              <a:t>télé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357166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</a:rPr>
              <a:t>Answers</a:t>
            </a:r>
            <a:endParaRPr lang="en-GB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643470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Berlin Sans FB" pitchFamily="34" charset="0"/>
              </a:rPr>
              <a:t>If you want a more advanced way of forming a closed question </a:t>
            </a:r>
            <a:r>
              <a:rPr lang="en-GB" sz="2800" dirty="0" smtClean="0">
                <a:solidFill>
                  <a:srgbClr val="FF0000"/>
                </a:solidFill>
                <a:latin typeface="Berlin Sans FB" pitchFamily="34" charset="0"/>
              </a:rPr>
              <a:t>WITHOUT</a:t>
            </a:r>
            <a:r>
              <a:rPr lang="en-GB" sz="2800" dirty="0" smtClean="0">
                <a:latin typeface="Berlin Sans FB" pitchFamily="34" charset="0"/>
              </a:rPr>
              <a:t> using </a:t>
            </a:r>
            <a:r>
              <a:rPr lang="en-GB" sz="2800" dirty="0" smtClean="0">
                <a:solidFill>
                  <a:srgbClr val="0070C0"/>
                </a:solidFill>
                <a:latin typeface="Berlin Sans FB" pitchFamily="34" charset="0"/>
              </a:rPr>
              <a:t>‘</a:t>
            </a:r>
            <a:r>
              <a:rPr lang="en-GB" sz="2800" dirty="0" err="1" smtClean="0">
                <a:solidFill>
                  <a:srgbClr val="0070C0"/>
                </a:solidFill>
                <a:latin typeface="Berlin Sans FB" pitchFamily="34" charset="0"/>
              </a:rPr>
              <a:t>Est-ce-que</a:t>
            </a:r>
            <a:r>
              <a:rPr lang="en-GB" sz="2800" dirty="0" smtClean="0">
                <a:solidFill>
                  <a:srgbClr val="0070C0"/>
                </a:solidFill>
                <a:latin typeface="Berlin Sans FB" pitchFamily="34" charset="0"/>
              </a:rPr>
              <a:t>’</a:t>
            </a:r>
            <a:r>
              <a:rPr lang="en-GB" sz="2800" dirty="0" smtClean="0">
                <a:latin typeface="Berlin Sans FB" pitchFamily="34" charset="0"/>
              </a:rPr>
              <a:t>, you can always do a subject-verb inversion.</a:t>
            </a:r>
          </a:p>
          <a:p>
            <a:pPr>
              <a:buNone/>
            </a:pPr>
            <a:endParaRPr lang="en-GB" sz="2800" dirty="0" smtClean="0">
              <a:latin typeface="Berlin Sans FB" pitchFamily="34" charset="0"/>
            </a:endParaRPr>
          </a:p>
          <a:p>
            <a:pPr>
              <a:buNone/>
            </a:pPr>
            <a:r>
              <a:rPr lang="en-GB" sz="2800" dirty="0" err="1" smtClean="0">
                <a:latin typeface="Berlin Sans FB" pitchFamily="34" charset="0"/>
              </a:rPr>
              <a:t>Eg</a:t>
            </a:r>
            <a:r>
              <a:rPr lang="en-GB" sz="2800" dirty="0" smtClean="0">
                <a:latin typeface="Berlin Sans FB" pitchFamily="34" charset="0"/>
              </a:rPr>
              <a:t>:	</a:t>
            </a:r>
            <a:r>
              <a:rPr lang="en-GB" sz="2800" dirty="0" err="1" smtClean="0">
                <a:latin typeface="Berlin Sans FB" pitchFamily="34" charset="0"/>
              </a:rPr>
              <a:t>Tu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aimes</a:t>
            </a:r>
            <a:r>
              <a:rPr lang="en-GB" sz="2800" dirty="0" smtClean="0">
                <a:latin typeface="Berlin Sans FB" pitchFamily="34" charset="0"/>
              </a:rPr>
              <a:t> le </a:t>
            </a:r>
            <a:r>
              <a:rPr lang="en-GB" sz="2800" dirty="0" err="1" smtClean="0">
                <a:latin typeface="Berlin Sans FB" pitchFamily="34" charset="0"/>
              </a:rPr>
              <a:t>fromage</a:t>
            </a:r>
            <a:r>
              <a:rPr lang="en-GB" sz="2800" dirty="0" smtClean="0">
                <a:latin typeface="Berlin Sans FB" pitchFamily="34" charset="0"/>
              </a:rPr>
              <a:t>.	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Aimes-tu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 le 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fromage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</a:p>
          <a:p>
            <a:pPr>
              <a:buNone/>
            </a:pPr>
            <a:r>
              <a:rPr lang="en-GB" sz="2800" dirty="0" smtClean="0">
                <a:latin typeface="Berlin Sans FB" pitchFamily="34" charset="0"/>
              </a:rPr>
              <a:t>		</a:t>
            </a:r>
            <a:r>
              <a:rPr lang="en-GB" sz="2800" dirty="0" err="1" smtClean="0">
                <a:latin typeface="Berlin Sans FB" pitchFamily="34" charset="0"/>
              </a:rPr>
              <a:t>Tu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es</a:t>
            </a:r>
            <a:r>
              <a:rPr lang="en-GB" sz="2800" dirty="0" smtClean="0">
                <a:latin typeface="Berlin Sans FB" pitchFamily="34" charset="0"/>
              </a:rPr>
              <a:t> à la </a:t>
            </a:r>
            <a:r>
              <a:rPr lang="en-GB" sz="2800" dirty="0" err="1" smtClean="0">
                <a:latin typeface="Berlin Sans FB" pitchFamily="34" charset="0"/>
              </a:rPr>
              <a:t>maison</a:t>
            </a:r>
            <a:r>
              <a:rPr lang="en-GB" sz="2800" dirty="0" smtClean="0">
                <a:latin typeface="Berlin Sans FB" pitchFamily="34" charset="0"/>
              </a:rPr>
              <a:t>.		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Es-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tu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 à la 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maison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</a:p>
          <a:p>
            <a:pPr>
              <a:buNone/>
            </a:pPr>
            <a:r>
              <a:rPr lang="en-GB" sz="2800" dirty="0" smtClean="0">
                <a:latin typeface="Berlin Sans FB" pitchFamily="34" charset="0"/>
              </a:rPr>
              <a:t>		</a:t>
            </a:r>
            <a:r>
              <a:rPr lang="en-GB" sz="2800" dirty="0" err="1" smtClean="0">
                <a:latin typeface="Berlin Sans FB" pitchFamily="34" charset="0"/>
              </a:rPr>
              <a:t>Tu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veux</a:t>
            </a:r>
            <a:r>
              <a:rPr lang="en-GB" sz="2800" dirty="0" smtClean="0">
                <a:latin typeface="Berlin Sans FB" pitchFamily="34" charset="0"/>
              </a:rPr>
              <a:t> du </a:t>
            </a:r>
            <a:r>
              <a:rPr lang="en-GB" sz="2800" dirty="0" err="1" smtClean="0">
                <a:latin typeface="Berlin Sans FB" pitchFamily="34" charset="0"/>
              </a:rPr>
              <a:t>chocolat</a:t>
            </a:r>
            <a:r>
              <a:rPr lang="en-GB" sz="2800" dirty="0" smtClean="0">
                <a:latin typeface="Berlin Sans FB" pitchFamily="34" charset="0"/>
              </a:rPr>
              <a:t>?	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Veux-tu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 du </a:t>
            </a:r>
            <a:r>
              <a:rPr lang="en-GB" sz="2800" dirty="0" err="1" smtClean="0">
                <a:solidFill>
                  <a:srgbClr val="00B050"/>
                </a:solidFill>
                <a:latin typeface="Berlin Sans FB" pitchFamily="34" charset="0"/>
              </a:rPr>
              <a:t>chocolat</a:t>
            </a:r>
            <a:r>
              <a:rPr lang="en-GB" sz="2800" dirty="0" smtClean="0">
                <a:solidFill>
                  <a:srgbClr val="00B050"/>
                </a:solidFill>
                <a:latin typeface="Berlin Sans FB" pitchFamily="34" charset="0"/>
              </a:rPr>
              <a:t>?</a:t>
            </a:r>
            <a:r>
              <a:rPr lang="en-GB" sz="2800" dirty="0" smtClean="0">
                <a:latin typeface="Berlin Sans FB" pitchFamily="34" charset="0"/>
              </a:rPr>
              <a:t>		</a:t>
            </a:r>
          </a:p>
          <a:p>
            <a:pPr>
              <a:buNone/>
            </a:pPr>
            <a:endParaRPr lang="en-GB" sz="2800" dirty="0" smtClean="0">
              <a:latin typeface="Berlin Sans FB" pitchFamily="34" charset="0"/>
            </a:endParaRPr>
          </a:p>
          <a:p>
            <a:pPr lvl="4">
              <a:buNone/>
            </a:pPr>
            <a:endParaRPr lang="en-GB" sz="3200" dirty="0" smtClean="0">
              <a:latin typeface="Aardvark Cafe" pitchFamily="2" charset="0"/>
            </a:endParaRPr>
          </a:p>
          <a:p>
            <a:pPr lvl="4">
              <a:buNone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214282" y="357166"/>
            <a:ext cx="86439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</a:rPr>
              <a:t>A more complex way of forming</a:t>
            </a:r>
          </a:p>
          <a:p>
            <a:pPr algn="ctr"/>
            <a:r>
              <a:rPr lang="en-GB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</a:rPr>
              <a:t>closed question</a:t>
            </a:r>
            <a:endParaRPr lang="en-GB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072098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  <a:latin typeface="Berlin Sans FB" pitchFamily="34" charset="0"/>
              </a:rPr>
              <a:t>Do this exercise again </a:t>
            </a:r>
            <a:r>
              <a:rPr lang="en-GB" sz="2800" b="1" u="sng" dirty="0" smtClean="0">
                <a:solidFill>
                  <a:srgbClr val="7030A0"/>
                </a:solidFill>
                <a:latin typeface="Berlin Sans FB" pitchFamily="34" charset="0"/>
              </a:rPr>
              <a:t>without</a:t>
            </a:r>
            <a:r>
              <a:rPr lang="en-GB" sz="2800" dirty="0" smtClean="0">
                <a:solidFill>
                  <a:srgbClr val="7030A0"/>
                </a:solidFill>
                <a:latin typeface="Berlin Sans FB" pitchFamily="34" charset="0"/>
              </a:rPr>
              <a:t> using ‘</a:t>
            </a:r>
            <a:r>
              <a:rPr lang="en-GB" sz="2800" dirty="0" err="1" smtClean="0">
                <a:solidFill>
                  <a:srgbClr val="7030A0"/>
                </a:solidFill>
                <a:latin typeface="Berlin Sans FB" pitchFamily="34" charset="0"/>
              </a:rPr>
              <a:t>Est-ce-que</a:t>
            </a:r>
            <a:r>
              <a:rPr lang="en-GB" sz="2800" dirty="0" smtClean="0">
                <a:solidFill>
                  <a:srgbClr val="7030A0"/>
                </a:solidFill>
                <a:latin typeface="Berlin Sans FB" pitchFamily="34" charset="0"/>
              </a:rPr>
              <a:t>’:</a:t>
            </a:r>
          </a:p>
          <a:p>
            <a:pPr>
              <a:buNone/>
            </a:pPr>
            <a:endParaRPr lang="en-GB" sz="2800" dirty="0" smtClean="0">
              <a:latin typeface="Berlin Sans FB" pitchFamily="34" charset="0"/>
            </a:endParaRP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Do you eat meat?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Are you at home?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Do you want some chocolate?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Is he going to the supermarket?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Do you like watching TV?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357166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</a:rPr>
              <a:t>Exercise</a:t>
            </a:r>
            <a:endParaRPr lang="en-GB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10" descr="http://hill.troy.k12.mi.us/staff/bnewingham/myweb3/2006-2007%20Photos/Mystery/Portfolio/magnify%20question%20mar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143380"/>
            <a:ext cx="3551322" cy="247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072098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800" dirty="0" smtClean="0">
              <a:latin typeface="Berlin Sans FB" pitchFamily="34" charset="0"/>
            </a:endParaRPr>
          </a:p>
          <a:p>
            <a:pPr marL="514350" indent="-514350">
              <a:buAutoNum type="arabicPeriod"/>
            </a:pPr>
            <a:r>
              <a:rPr lang="en-GB" sz="2800" dirty="0" err="1" smtClean="0">
                <a:latin typeface="Berlin Sans FB" pitchFamily="34" charset="0"/>
              </a:rPr>
              <a:t>Manges-tu</a:t>
            </a:r>
            <a:r>
              <a:rPr lang="en-GB" sz="2800" dirty="0" smtClean="0">
                <a:latin typeface="Berlin Sans FB" pitchFamily="34" charset="0"/>
              </a:rPr>
              <a:t> de la </a:t>
            </a:r>
            <a:r>
              <a:rPr lang="en-GB" sz="2800" dirty="0" err="1" smtClean="0">
                <a:latin typeface="Berlin Sans FB" pitchFamily="34" charset="0"/>
              </a:rPr>
              <a:t>viande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Berlin Sans FB" pitchFamily="34" charset="0"/>
              </a:rPr>
              <a:t>Es-</a:t>
            </a:r>
            <a:r>
              <a:rPr lang="en-GB" sz="2800" dirty="0" err="1" smtClean="0">
                <a:latin typeface="Berlin Sans FB" pitchFamily="34" charset="0"/>
              </a:rPr>
              <a:t>tu</a:t>
            </a:r>
            <a:r>
              <a:rPr lang="en-GB" sz="2800" dirty="0" smtClean="0">
                <a:latin typeface="Berlin Sans FB" pitchFamily="34" charset="0"/>
              </a:rPr>
              <a:t> à la </a:t>
            </a:r>
            <a:r>
              <a:rPr lang="en-GB" sz="2800" dirty="0" err="1" smtClean="0">
                <a:latin typeface="Berlin Sans FB" pitchFamily="34" charset="0"/>
              </a:rPr>
              <a:t>maison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  <a:p>
            <a:pPr marL="514350" indent="-514350">
              <a:buAutoNum type="arabicPeriod"/>
            </a:pPr>
            <a:r>
              <a:rPr lang="en-GB" sz="2800" dirty="0" err="1" smtClean="0">
                <a:latin typeface="Berlin Sans FB" pitchFamily="34" charset="0"/>
              </a:rPr>
              <a:t>Veux-tu</a:t>
            </a:r>
            <a:r>
              <a:rPr lang="en-GB" sz="2800" dirty="0" smtClean="0">
                <a:latin typeface="Berlin Sans FB" pitchFamily="34" charset="0"/>
              </a:rPr>
              <a:t> du </a:t>
            </a:r>
            <a:r>
              <a:rPr lang="en-GB" sz="2800" dirty="0" err="1" smtClean="0">
                <a:latin typeface="Berlin Sans FB" pitchFamily="34" charset="0"/>
              </a:rPr>
              <a:t>chocolat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  <a:p>
            <a:pPr marL="514350" indent="-514350">
              <a:buAutoNum type="arabicPeriod"/>
            </a:pPr>
            <a:r>
              <a:rPr lang="en-GB" sz="2800" dirty="0" err="1" smtClean="0">
                <a:latin typeface="Berlin Sans FB" pitchFamily="34" charset="0"/>
              </a:rPr>
              <a:t>Va</a:t>
            </a:r>
            <a:r>
              <a:rPr lang="en-GB" sz="2800" dirty="0" smtClean="0">
                <a:latin typeface="Berlin Sans FB" pitchFamily="34" charset="0"/>
              </a:rPr>
              <a:t> t-</a:t>
            </a:r>
            <a:r>
              <a:rPr lang="en-GB" sz="2800" dirty="0" err="1" smtClean="0">
                <a:latin typeface="Berlin Sans FB" pitchFamily="34" charset="0"/>
              </a:rPr>
              <a:t>il</a:t>
            </a:r>
            <a:r>
              <a:rPr lang="en-GB" sz="2800" dirty="0" smtClean="0">
                <a:latin typeface="Berlin Sans FB" pitchFamily="34" charset="0"/>
              </a:rPr>
              <a:t> au </a:t>
            </a:r>
            <a:r>
              <a:rPr lang="en-GB" sz="2800" dirty="0" err="1" smtClean="0">
                <a:latin typeface="Berlin Sans FB" pitchFamily="34" charset="0"/>
              </a:rPr>
              <a:t>supermarché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  <a:p>
            <a:pPr marL="514350" indent="-514350">
              <a:buAutoNum type="arabicPeriod"/>
            </a:pPr>
            <a:r>
              <a:rPr lang="en-GB" sz="2800" dirty="0" err="1" smtClean="0">
                <a:latin typeface="Berlin Sans FB" pitchFamily="34" charset="0"/>
              </a:rPr>
              <a:t>Aimes-tu</a:t>
            </a:r>
            <a:r>
              <a:rPr lang="en-GB" sz="2800" dirty="0" smtClean="0">
                <a:latin typeface="Berlin Sans FB" pitchFamily="34" charset="0"/>
              </a:rPr>
              <a:t> </a:t>
            </a:r>
            <a:r>
              <a:rPr lang="en-GB" sz="2800" dirty="0" err="1" smtClean="0">
                <a:latin typeface="Berlin Sans FB" pitchFamily="34" charset="0"/>
              </a:rPr>
              <a:t>regarder</a:t>
            </a:r>
            <a:r>
              <a:rPr lang="en-GB" sz="2800" dirty="0" smtClean="0">
                <a:latin typeface="Berlin Sans FB" pitchFamily="34" charset="0"/>
              </a:rPr>
              <a:t> la </a:t>
            </a:r>
            <a:r>
              <a:rPr lang="en-GB" sz="2800" dirty="0" err="1" smtClean="0">
                <a:latin typeface="Berlin Sans FB" pitchFamily="34" charset="0"/>
              </a:rPr>
              <a:t>télé</a:t>
            </a:r>
            <a:r>
              <a:rPr lang="en-GB" sz="2800" dirty="0" smtClean="0">
                <a:latin typeface="Berlin Sans FB" pitchFamily="34" charset="0"/>
              </a:rPr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357166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askerville Old Face" pitchFamily="18" charset="0"/>
              </a:rPr>
              <a:t>Answers</a:t>
            </a:r>
            <a:endParaRPr lang="en-GB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653</Words>
  <Application>Microsoft Office PowerPoint</Application>
  <PresentationFormat>On-screen Show (4:3)</PresentationFormat>
  <Paragraphs>190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Forming questions in French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GBHS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Forming questions in French</dc:title>
  <dc:creator>GBHS</dc:creator>
  <cp:lastModifiedBy> </cp:lastModifiedBy>
  <cp:revision>63</cp:revision>
  <dcterms:created xsi:type="dcterms:W3CDTF">2010-02-10T21:29:14Z</dcterms:created>
  <dcterms:modified xsi:type="dcterms:W3CDTF">2010-06-05T03:13:20Z</dcterms:modified>
</cp:coreProperties>
</file>